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69" r:id="rId2"/>
    <p:sldId id="257" r:id="rId3"/>
    <p:sldId id="270" r:id="rId4"/>
    <p:sldId id="272" r:id="rId5"/>
    <p:sldId id="271" r:id="rId6"/>
    <p:sldId id="258" r:id="rId7"/>
    <p:sldId id="276" r:id="rId8"/>
    <p:sldId id="260" r:id="rId9"/>
    <p:sldId id="277" r:id="rId10"/>
    <p:sldId id="273" r:id="rId11"/>
    <p:sldId id="278" r:id="rId12"/>
    <p:sldId id="261" r:id="rId13"/>
    <p:sldId id="279" r:id="rId14"/>
    <p:sldId id="264" r:id="rId15"/>
    <p:sldId id="280" r:id="rId16"/>
    <p:sldId id="265" r:id="rId17"/>
    <p:sldId id="281" r:id="rId18"/>
    <p:sldId id="262" r:id="rId19"/>
    <p:sldId id="282" r:id="rId20"/>
    <p:sldId id="263" r:id="rId21"/>
    <p:sldId id="283" r:id="rId22"/>
    <p:sldId id="266" r:id="rId23"/>
    <p:sldId id="267" r:id="rId24"/>
    <p:sldId id="284" r:id="rId25"/>
    <p:sldId id="268" r:id="rId26"/>
    <p:sldId id="285" r:id="rId27"/>
    <p:sldId id="274" r:id="rId28"/>
    <p:sldId id="286" r:id="rId29"/>
    <p:sldId id="275" r:id="rId30"/>
    <p:sldId id="287" r:id="rId31"/>
    <p:sldId id="256" r:id="rId32"/>
    <p:sldId id="25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8"/>
    <p:restoredTop sz="94674"/>
  </p:normalViewPr>
  <p:slideViewPr>
    <p:cSldViewPr snapToGrid="0">
      <p:cViewPr varScale="1">
        <p:scale>
          <a:sx n="68" d="100"/>
          <a:sy n="68" d="100"/>
        </p:scale>
        <p:origin x="660" y="64"/>
      </p:cViewPr>
      <p:guideLst/>
    </p:cSldViewPr>
  </p:slideViewPr>
  <p:notesTextViewPr>
    <p:cViewPr>
      <p:scale>
        <a:sx n="1" d="1"/>
        <a:sy n="1" d="1"/>
      </p:scale>
      <p:origin x="0" y="0"/>
    </p:cViewPr>
  </p:notesText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0DB1A-6C31-884B-B923-168EEDCEB177}" type="datetimeFigureOut">
              <a:rPr lang="en-US" smtClean="0"/>
              <a:t>9/8/2025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92DEE-0756-704E-B43A-A4F60736A0F9}" type="slidenum">
              <a:rPr lang="en-US" smtClean="0"/>
              <a:t>‹#›</a:t>
            </a:fld>
            <a:endParaRPr lang="en-US"/>
          </a:p>
        </p:txBody>
      </p:sp>
    </p:spTree>
    <p:extLst>
      <p:ext uri="{BB962C8B-B14F-4D97-AF65-F5344CB8AC3E}">
        <p14:creationId xmlns:p14="http://schemas.microsoft.com/office/powerpoint/2010/main" val="1205102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 am very happy to present the 2025 District Three Foundation Awards.  This year we had 7 clubs submit 20 applications, which is an increase from 15 submissions last year.   I know that the judges had a difficult time deciding the winners, since all of the projects were outstanding.</a:t>
            </a:r>
          </a:p>
        </p:txBody>
      </p:sp>
      <p:sp>
        <p:nvSpPr>
          <p:cNvPr id="4" name="Slide Number Placeholder 3"/>
          <p:cNvSpPr>
            <a:spLocks noGrp="1"/>
          </p:cNvSpPr>
          <p:nvPr>
            <p:ph type="sldNum" sz="quarter" idx="5"/>
          </p:nvPr>
        </p:nvSpPr>
        <p:spPr/>
        <p:txBody>
          <a:bodyPr/>
          <a:lstStyle/>
          <a:p>
            <a:fld id="{5DE92DEE-0756-704E-B43A-A4F60736A0F9}" type="slidenum">
              <a:rPr lang="en-US" smtClean="0"/>
              <a:t>1</a:t>
            </a:fld>
            <a:endParaRPr lang="en-US"/>
          </a:p>
        </p:txBody>
      </p:sp>
    </p:spTree>
    <p:extLst>
      <p:ext uri="{BB962C8B-B14F-4D97-AF65-F5344CB8AC3E}">
        <p14:creationId xmlns:p14="http://schemas.microsoft.com/office/powerpoint/2010/main" val="1249786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After touring the Wake County Landfill, the Raleigh club decided to collect and recycle batteries, later adding on hazardous chemicals and small electronics to help keep hazardous materials out of the landfill.  They also learned how important it is to keep hazardous materials out of curbside recycling.</a:t>
            </a:r>
          </a:p>
          <a:p>
            <a:endParaRPr lang="en-US" sz="2000" dirty="0"/>
          </a:p>
          <a:p>
            <a:r>
              <a:rPr lang="en-US" sz="2000" dirty="0"/>
              <a:t>Congratulations to Raleigh</a:t>
            </a:r>
          </a:p>
        </p:txBody>
      </p:sp>
      <p:sp>
        <p:nvSpPr>
          <p:cNvPr id="4" name="Slide Number Placeholder 3"/>
          <p:cNvSpPr>
            <a:spLocks noGrp="1"/>
          </p:cNvSpPr>
          <p:nvPr>
            <p:ph type="sldNum" sz="quarter" idx="5"/>
          </p:nvPr>
        </p:nvSpPr>
        <p:spPr/>
        <p:txBody>
          <a:bodyPr/>
          <a:lstStyle/>
          <a:p>
            <a:fld id="{5DE92DEE-0756-704E-B43A-A4F60736A0F9}" type="slidenum">
              <a:rPr lang="en-US" smtClean="0"/>
              <a:t>10</a:t>
            </a:fld>
            <a:endParaRPr lang="en-US"/>
          </a:p>
        </p:txBody>
      </p:sp>
    </p:spTree>
    <p:extLst>
      <p:ext uri="{BB962C8B-B14F-4D97-AF65-F5344CB8AC3E}">
        <p14:creationId xmlns:p14="http://schemas.microsoft.com/office/powerpoint/2010/main" val="4065037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E92DEE-0756-704E-B43A-A4F60736A0F9}" type="slidenum">
              <a:rPr lang="en-US" smtClean="0"/>
              <a:t>11</a:t>
            </a:fld>
            <a:endParaRPr lang="en-US"/>
          </a:p>
        </p:txBody>
      </p:sp>
    </p:spTree>
    <p:extLst>
      <p:ext uri="{BB962C8B-B14F-4D97-AF65-F5344CB8AC3E}">
        <p14:creationId xmlns:p14="http://schemas.microsoft.com/office/powerpoint/2010/main" val="510776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It can take 1,000 years for plastic bags to degrade in a landfill.   With one in seven plastic bags recycled, to be part of the solution, the Lake County club created their “bag recycling” project.  Recycling to eliminate microplastic pollution in our environment, they turned 3,700 plastic bags into mats for the Homeless.</a:t>
            </a:r>
          </a:p>
          <a:p>
            <a:endParaRPr lang="en-US" sz="2000" dirty="0"/>
          </a:p>
          <a:p>
            <a:r>
              <a:rPr lang="en-US" sz="2000" dirty="0"/>
              <a:t>Congratulations to Lake County</a:t>
            </a:r>
          </a:p>
        </p:txBody>
      </p:sp>
      <p:sp>
        <p:nvSpPr>
          <p:cNvPr id="4" name="Slide Number Placeholder 3"/>
          <p:cNvSpPr>
            <a:spLocks noGrp="1"/>
          </p:cNvSpPr>
          <p:nvPr>
            <p:ph type="sldNum" sz="quarter" idx="5"/>
          </p:nvPr>
        </p:nvSpPr>
        <p:spPr/>
        <p:txBody>
          <a:bodyPr/>
          <a:lstStyle/>
          <a:p>
            <a:fld id="{5DE92DEE-0756-704E-B43A-A4F60736A0F9}" type="slidenum">
              <a:rPr lang="en-US" smtClean="0"/>
              <a:t>12</a:t>
            </a:fld>
            <a:endParaRPr lang="en-US"/>
          </a:p>
        </p:txBody>
      </p:sp>
    </p:spTree>
    <p:extLst>
      <p:ext uri="{BB962C8B-B14F-4D97-AF65-F5344CB8AC3E}">
        <p14:creationId xmlns:p14="http://schemas.microsoft.com/office/powerpoint/2010/main" val="1436078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1688" y="184150"/>
            <a:ext cx="5486400" cy="3086100"/>
          </a:xfrm>
        </p:spPr>
      </p:sp>
      <p:sp>
        <p:nvSpPr>
          <p:cNvPr id="4" name="Slide Number Placeholder 3"/>
          <p:cNvSpPr>
            <a:spLocks noGrp="1"/>
          </p:cNvSpPr>
          <p:nvPr>
            <p:ph type="sldNum" sz="quarter" idx="5"/>
          </p:nvPr>
        </p:nvSpPr>
        <p:spPr/>
        <p:txBody>
          <a:bodyPr/>
          <a:lstStyle/>
          <a:p>
            <a:fld id="{5DE92DEE-0756-704E-B43A-A4F60736A0F9}" type="slidenum">
              <a:rPr lang="en-US" smtClean="0"/>
              <a:t>13</a:t>
            </a:fld>
            <a:endParaRPr lang="en-US"/>
          </a:p>
        </p:txBody>
      </p:sp>
      <p:pic>
        <p:nvPicPr>
          <p:cNvPr id="6" name="Picture 5">
            <a:extLst>
              <a:ext uri="{FF2B5EF4-FFF2-40B4-BE49-F238E27FC236}">
                <a16:creationId xmlns:a16="http://schemas.microsoft.com/office/drawing/2014/main" id="{FD23858C-CBC6-AF12-03E0-9F323BBD658C}"/>
              </a:ext>
            </a:extLst>
          </p:cNvPr>
          <p:cNvPicPr>
            <a:picLocks noChangeAspect="1"/>
          </p:cNvPicPr>
          <p:nvPr/>
        </p:nvPicPr>
        <p:blipFill>
          <a:blip r:embed="rId3"/>
          <a:stretch>
            <a:fillRect/>
          </a:stretch>
        </p:blipFill>
        <p:spPr>
          <a:xfrm>
            <a:off x="1697217" y="572612"/>
            <a:ext cx="3263900" cy="2603500"/>
          </a:xfrm>
          <a:prstGeom prst="rect">
            <a:avLst/>
          </a:prstGeom>
        </p:spPr>
      </p:pic>
    </p:spTree>
    <p:extLst>
      <p:ext uri="{BB962C8B-B14F-4D97-AF65-F5344CB8AC3E}">
        <p14:creationId xmlns:p14="http://schemas.microsoft.com/office/powerpoint/2010/main" val="329364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26308"/>
            <a:ext cx="5486400" cy="3600450"/>
          </a:xfrm>
        </p:spPr>
        <p:txBody>
          <a:bodyPr/>
          <a:lstStyle/>
          <a:p>
            <a:r>
              <a:rPr lang="en-US" sz="2000" dirty="0"/>
              <a:t>Altrusa International of Raleigh chose a multi-tiered approach to meeting literacy needs in their community.  By providing books for infants, preschoolers, and adults the club sought to provide reading materials and promote literacy to multiple age groups, while contributing to literacy in their community.  </a:t>
            </a:r>
          </a:p>
          <a:p>
            <a:endParaRPr lang="en-US" sz="2000" dirty="0"/>
          </a:p>
          <a:p>
            <a:r>
              <a:rPr lang="en-US" sz="2000" dirty="0"/>
              <a:t>Congratulations to Raleigh</a:t>
            </a:r>
          </a:p>
        </p:txBody>
      </p:sp>
      <p:sp>
        <p:nvSpPr>
          <p:cNvPr id="4" name="Slide Number Placeholder 3"/>
          <p:cNvSpPr>
            <a:spLocks noGrp="1"/>
          </p:cNvSpPr>
          <p:nvPr>
            <p:ph type="sldNum" sz="quarter" idx="5"/>
          </p:nvPr>
        </p:nvSpPr>
        <p:spPr/>
        <p:txBody>
          <a:bodyPr/>
          <a:lstStyle/>
          <a:p>
            <a:fld id="{5DE92DEE-0756-704E-B43A-A4F60736A0F9}" type="slidenum">
              <a:rPr lang="en-US" smtClean="0"/>
              <a:t>14</a:t>
            </a:fld>
            <a:endParaRPr lang="en-US"/>
          </a:p>
        </p:txBody>
      </p:sp>
    </p:spTree>
    <p:extLst>
      <p:ext uri="{BB962C8B-B14F-4D97-AF65-F5344CB8AC3E}">
        <p14:creationId xmlns:p14="http://schemas.microsoft.com/office/powerpoint/2010/main" val="3163968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25" y="1270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E92DEE-0756-704E-B43A-A4F60736A0F9}" type="slidenum">
              <a:rPr lang="en-US" smtClean="0"/>
              <a:t>15</a:t>
            </a:fld>
            <a:endParaRPr lang="en-US"/>
          </a:p>
        </p:txBody>
      </p:sp>
      <p:pic>
        <p:nvPicPr>
          <p:cNvPr id="2050" name="Picture 2" descr="A group of women standing around a table with books&#10;&#10;Description automatically generated">
            <a:extLst>
              <a:ext uri="{FF2B5EF4-FFF2-40B4-BE49-F238E27FC236}">
                <a16:creationId xmlns:a16="http://schemas.microsoft.com/office/drawing/2014/main" id="{C20AA89B-149F-32D0-1C1A-F7B37E141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61323"/>
            <a:ext cx="4633513" cy="290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059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7823"/>
            <a:ext cx="5486400" cy="3600450"/>
          </a:xfrm>
        </p:spPr>
        <p:txBody>
          <a:bodyPr/>
          <a:lstStyle/>
          <a:p>
            <a:r>
              <a:rPr lang="en-US" sz="2000" dirty="0"/>
              <a:t>The Lake County club’s mission is to promote literacy among disadvantaged children.  With their “Read to Succeed” project they partnered with the Leesburg Police Department, participating in the community’s National Night Out, distributing over 800 books into the hands of Lake County’s children.</a:t>
            </a:r>
          </a:p>
          <a:p>
            <a:endParaRPr lang="en-US" sz="2000" dirty="0"/>
          </a:p>
          <a:p>
            <a:r>
              <a:rPr lang="en-US" sz="2000" dirty="0"/>
              <a:t>Congratulations to Lake County</a:t>
            </a:r>
          </a:p>
        </p:txBody>
      </p:sp>
      <p:sp>
        <p:nvSpPr>
          <p:cNvPr id="4" name="Slide Number Placeholder 3"/>
          <p:cNvSpPr>
            <a:spLocks noGrp="1"/>
          </p:cNvSpPr>
          <p:nvPr>
            <p:ph type="sldNum" sz="quarter" idx="5"/>
          </p:nvPr>
        </p:nvSpPr>
        <p:spPr/>
        <p:txBody>
          <a:bodyPr/>
          <a:lstStyle/>
          <a:p>
            <a:fld id="{5DE92DEE-0756-704E-B43A-A4F60736A0F9}" type="slidenum">
              <a:rPr lang="en-US" smtClean="0"/>
              <a:t>16</a:t>
            </a:fld>
            <a:endParaRPr lang="en-US"/>
          </a:p>
        </p:txBody>
      </p:sp>
    </p:spTree>
    <p:extLst>
      <p:ext uri="{BB962C8B-B14F-4D97-AF65-F5344CB8AC3E}">
        <p14:creationId xmlns:p14="http://schemas.microsoft.com/office/powerpoint/2010/main" val="4083271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E92DEE-0756-704E-B43A-A4F60736A0F9}" type="slidenum">
              <a:rPr lang="en-US" smtClean="0"/>
              <a:t>17</a:t>
            </a:fld>
            <a:endParaRPr lang="en-US"/>
          </a:p>
        </p:txBody>
      </p:sp>
      <p:pic>
        <p:nvPicPr>
          <p:cNvPr id="5" name="Picture 4">
            <a:extLst>
              <a:ext uri="{FF2B5EF4-FFF2-40B4-BE49-F238E27FC236}">
                <a16:creationId xmlns:a16="http://schemas.microsoft.com/office/drawing/2014/main" id="{7C75E718-70AF-A650-E73A-9E51EF0A1E9C}"/>
              </a:ext>
            </a:extLst>
          </p:cNvPr>
          <p:cNvPicPr>
            <a:picLocks noChangeAspect="1"/>
          </p:cNvPicPr>
          <p:nvPr/>
        </p:nvPicPr>
        <p:blipFill>
          <a:blip r:embed="rId3"/>
          <a:stretch>
            <a:fillRect/>
          </a:stretch>
        </p:blipFill>
        <p:spPr>
          <a:xfrm>
            <a:off x="1004552" y="1220274"/>
            <a:ext cx="4101920" cy="2922618"/>
          </a:xfrm>
          <a:prstGeom prst="rect">
            <a:avLst/>
          </a:prstGeom>
        </p:spPr>
      </p:pic>
    </p:spTree>
    <p:extLst>
      <p:ext uri="{BB962C8B-B14F-4D97-AF65-F5344CB8AC3E}">
        <p14:creationId xmlns:p14="http://schemas.microsoft.com/office/powerpoint/2010/main" val="87623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Altrusa  and ASTRA Clubs of Charlotte collected over 800 new and gently used books to be distributed directly to students living in book deserts in the local community.  This project was in direct support of Promising Pages, a Charlotte-based national charity.  The main book collection period was in October to align with Promising Pages “</a:t>
            </a:r>
            <a:r>
              <a:rPr lang="en-US" sz="2000" dirty="0" err="1"/>
              <a:t>Booktoberfest</a:t>
            </a:r>
            <a:r>
              <a:rPr lang="en-US" sz="2000" dirty="0"/>
              <a:t>” but the clubs collected books all year long.  As an added benefit, the literacy project promoted awareness of Altrusa and ASTRA in their community and the event reached close to 1,000 people.</a:t>
            </a:r>
          </a:p>
          <a:p>
            <a:endParaRPr lang="en-US" sz="2000" dirty="0"/>
          </a:p>
          <a:p>
            <a:r>
              <a:rPr lang="en-US" sz="2000" dirty="0"/>
              <a:t>Congratulations to Charlotte</a:t>
            </a:r>
          </a:p>
        </p:txBody>
      </p:sp>
      <p:sp>
        <p:nvSpPr>
          <p:cNvPr id="4" name="Slide Number Placeholder 3"/>
          <p:cNvSpPr>
            <a:spLocks noGrp="1"/>
          </p:cNvSpPr>
          <p:nvPr>
            <p:ph type="sldNum" sz="quarter" idx="5"/>
          </p:nvPr>
        </p:nvSpPr>
        <p:spPr/>
        <p:txBody>
          <a:bodyPr/>
          <a:lstStyle/>
          <a:p>
            <a:fld id="{5DE92DEE-0756-704E-B43A-A4F60736A0F9}" type="slidenum">
              <a:rPr lang="en-US" smtClean="0"/>
              <a:t>18</a:t>
            </a:fld>
            <a:endParaRPr lang="en-US"/>
          </a:p>
        </p:txBody>
      </p:sp>
    </p:spTree>
    <p:extLst>
      <p:ext uri="{BB962C8B-B14F-4D97-AF65-F5344CB8AC3E}">
        <p14:creationId xmlns:p14="http://schemas.microsoft.com/office/powerpoint/2010/main" val="3146159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E92DEE-0756-704E-B43A-A4F60736A0F9}" type="slidenum">
              <a:rPr lang="en-US" smtClean="0"/>
              <a:t>19</a:t>
            </a:fld>
            <a:endParaRPr lang="en-US"/>
          </a:p>
        </p:txBody>
      </p:sp>
      <p:pic>
        <p:nvPicPr>
          <p:cNvPr id="3078" name="Picture 6">
            <a:extLst>
              <a:ext uri="{FF2B5EF4-FFF2-40B4-BE49-F238E27FC236}">
                <a16:creationId xmlns:a16="http://schemas.microsoft.com/office/drawing/2014/main" id="{24BD7990-E3B7-9D87-2DD5-B6C5199780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550" y="901520"/>
            <a:ext cx="4660900" cy="739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954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E92DEE-0756-704E-B43A-A4F60736A0F9}" type="slidenum">
              <a:rPr lang="en-US" smtClean="0"/>
              <a:t>2</a:t>
            </a:fld>
            <a:endParaRPr lang="en-US"/>
          </a:p>
        </p:txBody>
      </p:sp>
    </p:spTree>
    <p:extLst>
      <p:ext uri="{BB962C8B-B14F-4D97-AF65-F5344CB8AC3E}">
        <p14:creationId xmlns:p14="http://schemas.microsoft.com/office/powerpoint/2010/main" val="2201848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Established in 1984 at Santa Fe College in </a:t>
            </a:r>
            <a:r>
              <a:rPr lang="en-US" sz="2000" dirty="0" err="1"/>
              <a:t>Gainesvillle</a:t>
            </a:r>
            <a:r>
              <a:rPr lang="en-US" sz="2000" dirty="0"/>
              <a:t>, the Displaced Homemaker Program assists women who have experienced a life-changing event and need to enter the workforce.  The Gainesville club has long supported this program with funding, food and clothing drives.</a:t>
            </a:r>
          </a:p>
          <a:p>
            <a:endParaRPr lang="en-US" sz="2000" dirty="0"/>
          </a:p>
          <a:p>
            <a:r>
              <a:rPr lang="en-US" sz="2000" dirty="0"/>
              <a:t>Congratulations to Gainesville</a:t>
            </a:r>
          </a:p>
        </p:txBody>
      </p:sp>
      <p:sp>
        <p:nvSpPr>
          <p:cNvPr id="4" name="Slide Number Placeholder 3"/>
          <p:cNvSpPr>
            <a:spLocks noGrp="1"/>
          </p:cNvSpPr>
          <p:nvPr>
            <p:ph type="sldNum" sz="quarter" idx="5"/>
          </p:nvPr>
        </p:nvSpPr>
        <p:spPr/>
        <p:txBody>
          <a:bodyPr/>
          <a:lstStyle/>
          <a:p>
            <a:fld id="{5DE92DEE-0756-704E-B43A-A4F60736A0F9}" type="slidenum">
              <a:rPr lang="en-US" smtClean="0"/>
              <a:t>20</a:t>
            </a:fld>
            <a:endParaRPr lang="en-US"/>
          </a:p>
        </p:txBody>
      </p:sp>
    </p:spTree>
    <p:extLst>
      <p:ext uri="{BB962C8B-B14F-4D97-AF65-F5344CB8AC3E}">
        <p14:creationId xmlns:p14="http://schemas.microsoft.com/office/powerpoint/2010/main" val="1822209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E92DEE-0756-704E-B43A-A4F60736A0F9}" type="slidenum">
              <a:rPr lang="en-US" smtClean="0"/>
              <a:t>21</a:t>
            </a:fld>
            <a:endParaRPr lang="en-US"/>
          </a:p>
        </p:txBody>
      </p:sp>
    </p:spTree>
    <p:extLst>
      <p:ext uri="{BB962C8B-B14F-4D97-AF65-F5344CB8AC3E}">
        <p14:creationId xmlns:p14="http://schemas.microsoft.com/office/powerpoint/2010/main" val="918367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 Lake County “Brighter Futures” Scholarships seek the neediest of women to help them enter or re-enter the workforce.  The club assists them on their journeys to a brighter future through education to create a better life for themselves and their families, and to become more successful and productive members of the community.</a:t>
            </a:r>
          </a:p>
          <a:p>
            <a:endParaRPr lang="en-US" sz="2000" dirty="0"/>
          </a:p>
          <a:p>
            <a:r>
              <a:rPr lang="en-US" sz="2000" dirty="0"/>
              <a:t>Congratulations to Lake County</a:t>
            </a:r>
          </a:p>
        </p:txBody>
      </p:sp>
      <p:sp>
        <p:nvSpPr>
          <p:cNvPr id="4" name="Slide Number Placeholder 3"/>
          <p:cNvSpPr>
            <a:spLocks noGrp="1"/>
          </p:cNvSpPr>
          <p:nvPr>
            <p:ph type="sldNum" sz="quarter" idx="5"/>
          </p:nvPr>
        </p:nvSpPr>
        <p:spPr/>
        <p:txBody>
          <a:bodyPr/>
          <a:lstStyle/>
          <a:p>
            <a:fld id="{5DE92DEE-0756-704E-B43A-A4F60736A0F9}" type="slidenum">
              <a:rPr lang="en-US" smtClean="0"/>
              <a:t>22</a:t>
            </a:fld>
            <a:endParaRPr lang="en-US"/>
          </a:p>
        </p:txBody>
      </p:sp>
    </p:spTree>
    <p:extLst>
      <p:ext uri="{BB962C8B-B14F-4D97-AF65-F5344CB8AC3E}">
        <p14:creationId xmlns:p14="http://schemas.microsoft.com/office/powerpoint/2010/main" val="108704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 Eula Sherman Scholarship was named for the late Mrs. Sherman, a charter member of Altrusa of Spartanburg.  Each Eula Sherman Scholarship assists a non-traditional students who is a Spartanburg County resident and is enrolled in an accredited institution of higher education.  Since the inception of the scholarship, the club has awarded 104 scholarships, totaling $84,000.  This year two $1,500 scholarships were awarded at an dinner in honor of the recipients, where the winners discussed their academic achievements and personal goals.  </a:t>
            </a:r>
          </a:p>
          <a:p>
            <a:endParaRPr lang="en-US" sz="2000" dirty="0"/>
          </a:p>
          <a:p>
            <a:r>
              <a:rPr lang="en-US" sz="2000" dirty="0"/>
              <a:t>Congratulations to Spartanburg</a:t>
            </a:r>
          </a:p>
        </p:txBody>
      </p:sp>
      <p:sp>
        <p:nvSpPr>
          <p:cNvPr id="4" name="Slide Number Placeholder 3"/>
          <p:cNvSpPr>
            <a:spLocks noGrp="1"/>
          </p:cNvSpPr>
          <p:nvPr>
            <p:ph type="sldNum" sz="quarter" idx="5"/>
          </p:nvPr>
        </p:nvSpPr>
        <p:spPr/>
        <p:txBody>
          <a:bodyPr/>
          <a:lstStyle/>
          <a:p>
            <a:fld id="{5DE92DEE-0756-704E-B43A-A4F60736A0F9}" type="slidenum">
              <a:rPr lang="en-US" smtClean="0"/>
              <a:t>23</a:t>
            </a:fld>
            <a:endParaRPr lang="en-US"/>
          </a:p>
        </p:txBody>
      </p:sp>
    </p:spTree>
    <p:extLst>
      <p:ext uri="{BB962C8B-B14F-4D97-AF65-F5344CB8AC3E}">
        <p14:creationId xmlns:p14="http://schemas.microsoft.com/office/powerpoint/2010/main" val="3117632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E92DEE-0756-704E-B43A-A4F60736A0F9}" type="slidenum">
              <a:rPr lang="en-US" smtClean="0"/>
              <a:t>24</a:t>
            </a:fld>
            <a:endParaRPr lang="en-US"/>
          </a:p>
        </p:txBody>
      </p:sp>
    </p:spTree>
    <p:extLst>
      <p:ext uri="{BB962C8B-B14F-4D97-AF65-F5344CB8AC3E}">
        <p14:creationId xmlns:p14="http://schemas.microsoft.com/office/powerpoint/2010/main" val="3980881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 Lake City club’s Backpack Project partners with their local school system through the Homeless Education Initiative.  Every 2 weeks during the school year, backpacks are filled healthy, easy to prepare foods and supplied to two Columbia County schools.</a:t>
            </a:r>
          </a:p>
          <a:p>
            <a:endParaRPr lang="en-US" sz="2000" dirty="0"/>
          </a:p>
          <a:p>
            <a:r>
              <a:rPr lang="en-US" sz="2000" dirty="0"/>
              <a:t>Congratulations Lake City</a:t>
            </a:r>
          </a:p>
        </p:txBody>
      </p:sp>
      <p:sp>
        <p:nvSpPr>
          <p:cNvPr id="4" name="Slide Number Placeholder 3"/>
          <p:cNvSpPr>
            <a:spLocks noGrp="1"/>
          </p:cNvSpPr>
          <p:nvPr>
            <p:ph type="sldNum" sz="quarter" idx="5"/>
          </p:nvPr>
        </p:nvSpPr>
        <p:spPr/>
        <p:txBody>
          <a:bodyPr/>
          <a:lstStyle/>
          <a:p>
            <a:fld id="{5DE92DEE-0756-704E-B43A-A4F60736A0F9}" type="slidenum">
              <a:rPr lang="en-US" smtClean="0"/>
              <a:t>25</a:t>
            </a:fld>
            <a:endParaRPr lang="en-US"/>
          </a:p>
        </p:txBody>
      </p:sp>
    </p:spTree>
    <p:extLst>
      <p:ext uri="{BB962C8B-B14F-4D97-AF65-F5344CB8AC3E}">
        <p14:creationId xmlns:p14="http://schemas.microsoft.com/office/powerpoint/2010/main" val="488466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E92DEE-0756-704E-B43A-A4F60736A0F9}" type="slidenum">
              <a:rPr lang="en-US" smtClean="0"/>
              <a:t>26</a:t>
            </a:fld>
            <a:endParaRPr lang="en-US"/>
          </a:p>
        </p:txBody>
      </p:sp>
    </p:spTree>
    <p:extLst>
      <p:ext uri="{BB962C8B-B14F-4D97-AF65-F5344CB8AC3E}">
        <p14:creationId xmlns:p14="http://schemas.microsoft.com/office/powerpoint/2010/main" val="2377052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Changed Choices is an organization which helps women who have experienced incarceration to reintegrate back into society.  The Charlotte club has worked with Changed Choices for the last six years, by providing a helping hand and showing participants that a “Little Bit of Faith” in them can go a long way.  Club members created Welcome Home kits, which included letters of encouragement, fleece blankets, toiletry items, journals, pens and inspirational books.</a:t>
            </a:r>
          </a:p>
          <a:p>
            <a:endParaRPr lang="en-US" sz="2000" dirty="0"/>
          </a:p>
          <a:p>
            <a:r>
              <a:rPr lang="en-US" sz="2000" dirty="0"/>
              <a:t>Congratulations Charlotte</a:t>
            </a:r>
          </a:p>
        </p:txBody>
      </p:sp>
      <p:sp>
        <p:nvSpPr>
          <p:cNvPr id="4" name="Slide Number Placeholder 3"/>
          <p:cNvSpPr>
            <a:spLocks noGrp="1"/>
          </p:cNvSpPr>
          <p:nvPr>
            <p:ph type="sldNum" sz="quarter" idx="5"/>
          </p:nvPr>
        </p:nvSpPr>
        <p:spPr/>
        <p:txBody>
          <a:bodyPr/>
          <a:lstStyle/>
          <a:p>
            <a:fld id="{5DE92DEE-0756-704E-B43A-A4F60736A0F9}" type="slidenum">
              <a:rPr lang="en-US" smtClean="0"/>
              <a:t>27</a:t>
            </a:fld>
            <a:endParaRPr lang="en-US"/>
          </a:p>
        </p:txBody>
      </p:sp>
    </p:spTree>
    <p:extLst>
      <p:ext uri="{BB962C8B-B14F-4D97-AF65-F5344CB8AC3E}">
        <p14:creationId xmlns:p14="http://schemas.microsoft.com/office/powerpoint/2010/main" val="2849269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E92DEE-0756-704E-B43A-A4F60736A0F9}" type="slidenum">
              <a:rPr lang="en-US" smtClean="0"/>
              <a:t>28</a:t>
            </a:fld>
            <a:endParaRPr lang="en-US"/>
          </a:p>
        </p:txBody>
      </p:sp>
    </p:spTree>
    <p:extLst>
      <p:ext uri="{BB962C8B-B14F-4D97-AF65-F5344CB8AC3E}">
        <p14:creationId xmlns:p14="http://schemas.microsoft.com/office/powerpoint/2010/main" val="1877644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Since 2022, Raleigh club members have assisted the Wake County Visually Impaired Persons (or VIPs).  The  members attend the monthly VIP meetings to assist with set-up, programs, and refreshments.  The members also read bank statements, collect dues, and assist with other group activities.   The members have accompanied VIPs on field trips to the North Carolina Museum of Art, the North Carolina History Museum, a local art gallery and to local restaurants.  They provide transportation when needed and hosted a holiday luncheon in December.  The VIPs’ former president stated that, “Our Altrusa volunteers are the “eyes” of our support group.  We appreciate the kind and warm environment provided by the club members.”</a:t>
            </a:r>
          </a:p>
          <a:p>
            <a:endParaRPr lang="en-US" sz="1800" dirty="0"/>
          </a:p>
          <a:p>
            <a:r>
              <a:rPr lang="en-US" sz="1800" dirty="0"/>
              <a:t>Congratulations Raleigh</a:t>
            </a:r>
          </a:p>
        </p:txBody>
      </p:sp>
      <p:sp>
        <p:nvSpPr>
          <p:cNvPr id="4" name="Slide Number Placeholder 3"/>
          <p:cNvSpPr>
            <a:spLocks noGrp="1"/>
          </p:cNvSpPr>
          <p:nvPr>
            <p:ph type="sldNum" sz="quarter" idx="5"/>
          </p:nvPr>
        </p:nvSpPr>
        <p:spPr/>
        <p:txBody>
          <a:bodyPr/>
          <a:lstStyle/>
          <a:p>
            <a:fld id="{5DE92DEE-0756-704E-B43A-A4F60736A0F9}" type="slidenum">
              <a:rPr lang="en-US" smtClean="0"/>
              <a:t>29</a:t>
            </a:fld>
            <a:endParaRPr lang="en-US"/>
          </a:p>
        </p:txBody>
      </p:sp>
    </p:spTree>
    <p:extLst>
      <p:ext uri="{BB962C8B-B14F-4D97-AF65-F5344CB8AC3E}">
        <p14:creationId xmlns:p14="http://schemas.microsoft.com/office/powerpoint/2010/main" val="1464039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E92DEE-0756-704E-B43A-A4F60736A0F9}" type="slidenum">
              <a:rPr lang="en-US" smtClean="0"/>
              <a:t>3</a:t>
            </a:fld>
            <a:endParaRPr lang="en-US"/>
          </a:p>
        </p:txBody>
      </p:sp>
    </p:spTree>
    <p:extLst>
      <p:ext uri="{BB962C8B-B14F-4D97-AF65-F5344CB8AC3E}">
        <p14:creationId xmlns:p14="http://schemas.microsoft.com/office/powerpoint/2010/main" val="326930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E92DEE-0756-704E-B43A-A4F60736A0F9}" type="slidenum">
              <a:rPr lang="en-US" smtClean="0"/>
              <a:t>30</a:t>
            </a:fld>
            <a:endParaRPr lang="en-US"/>
          </a:p>
        </p:txBody>
      </p:sp>
    </p:spTree>
    <p:extLst>
      <p:ext uri="{BB962C8B-B14F-4D97-AF65-F5344CB8AC3E}">
        <p14:creationId xmlns:p14="http://schemas.microsoft.com/office/powerpoint/2010/main" val="721881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Congratulations to all of our Foundation Awards winners, especially to our first place winners, listed again here. </a:t>
            </a:r>
          </a:p>
        </p:txBody>
      </p:sp>
      <p:sp>
        <p:nvSpPr>
          <p:cNvPr id="4" name="Slide Number Placeholder 3"/>
          <p:cNvSpPr>
            <a:spLocks noGrp="1"/>
          </p:cNvSpPr>
          <p:nvPr>
            <p:ph type="sldNum" sz="quarter" idx="5"/>
          </p:nvPr>
        </p:nvSpPr>
        <p:spPr/>
        <p:txBody>
          <a:bodyPr/>
          <a:lstStyle/>
          <a:p>
            <a:fld id="{5DE92DEE-0756-704E-B43A-A4F60736A0F9}" type="slidenum">
              <a:rPr lang="en-US" smtClean="0"/>
              <a:t>31</a:t>
            </a:fld>
            <a:endParaRPr lang="en-US"/>
          </a:p>
        </p:txBody>
      </p:sp>
    </p:spTree>
    <p:extLst>
      <p:ext uri="{BB962C8B-B14F-4D97-AF65-F5344CB8AC3E}">
        <p14:creationId xmlns:p14="http://schemas.microsoft.com/office/powerpoint/2010/main" val="4070081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E92DEE-0756-704E-B43A-A4F60736A0F9}" type="slidenum">
              <a:rPr lang="en-US" smtClean="0"/>
              <a:t>32</a:t>
            </a:fld>
            <a:endParaRPr lang="en-US"/>
          </a:p>
        </p:txBody>
      </p:sp>
    </p:spTree>
    <p:extLst>
      <p:ext uri="{BB962C8B-B14F-4D97-AF65-F5344CB8AC3E}">
        <p14:creationId xmlns:p14="http://schemas.microsoft.com/office/powerpoint/2010/main" val="316089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E92DEE-0756-704E-B43A-A4F60736A0F9}" type="slidenum">
              <a:rPr lang="en-US" smtClean="0"/>
              <a:t>4</a:t>
            </a:fld>
            <a:endParaRPr lang="en-US"/>
          </a:p>
        </p:txBody>
      </p:sp>
    </p:spTree>
    <p:extLst>
      <p:ext uri="{BB962C8B-B14F-4D97-AF65-F5344CB8AC3E}">
        <p14:creationId xmlns:p14="http://schemas.microsoft.com/office/powerpoint/2010/main" val="141533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E92DEE-0756-704E-B43A-A4F60736A0F9}" type="slidenum">
              <a:rPr lang="en-US" smtClean="0"/>
              <a:t>5</a:t>
            </a:fld>
            <a:endParaRPr lang="en-US"/>
          </a:p>
        </p:txBody>
      </p:sp>
    </p:spTree>
    <p:extLst>
      <p:ext uri="{BB962C8B-B14F-4D97-AF65-F5344CB8AC3E}">
        <p14:creationId xmlns:p14="http://schemas.microsoft.com/office/powerpoint/2010/main" val="2125972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53298"/>
          </a:xfrm>
        </p:spPr>
        <p:txBody>
          <a:bodyPr/>
          <a:lstStyle/>
          <a:p>
            <a:endParaRPr lang="en-US" sz="1800" dirty="0"/>
          </a:p>
          <a:p>
            <a:r>
              <a:rPr lang="en-US" sz="1800" dirty="0"/>
              <a:t>Approximately 150 sixth grade students, who will be new to Richardson Sixth Grade Academy, attended a fun filled morning.  The event began with a presentation by the RSGA Cheer and Dance Teams, followed by the school Principal welcoming the incoming students.  The students played games and lunch was served.  17 </a:t>
            </a:r>
            <a:r>
              <a:rPr lang="en-US" sz="1800" dirty="0" err="1"/>
              <a:t>Altrusans</a:t>
            </a:r>
            <a:r>
              <a:rPr lang="en-US" sz="1800" dirty="0"/>
              <a:t> and 4 members of the school’s ASTRA club members volunteered for this event.  </a:t>
            </a:r>
          </a:p>
          <a:p>
            <a:endParaRPr lang="en-US" sz="1800" dirty="0"/>
          </a:p>
          <a:p>
            <a:r>
              <a:rPr lang="en-US" sz="1800" dirty="0"/>
              <a:t>This award will be submitted to International for consideration.</a:t>
            </a:r>
          </a:p>
          <a:p>
            <a:endParaRPr lang="en-US" sz="1800" dirty="0"/>
          </a:p>
          <a:p>
            <a:endParaRPr lang="en-US" sz="1800" dirty="0"/>
          </a:p>
          <a:p>
            <a:r>
              <a:rPr lang="en-US" sz="1800" dirty="0"/>
              <a:t>Congratulations to Lake City</a:t>
            </a:r>
          </a:p>
          <a:p>
            <a:endParaRPr lang="en-US" sz="2000" dirty="0"/>
          </a:p>
        </p:txBody>
      </p:sp>
      <p:sp>
        <p:nvSpPr>
          <p:cNvPr id="4" name="Slide Number Placeholder 3"/>
          <p:cNvSpPr>
            <a:spLocks noGrp="1"/>
          </p:cNvSpPr>
          <p:nvPr>
            <p:ph type="sldNum" sz="quarter" idx="5"/>
          </p:nvPr>
        </p:nvSpPr>
        <p:spPr/>
        <p:txBody>
          <a:bodyPr/>
          <a:lstStyle/>
          <a:p>
            <a:fld id="{5DE92DEE-0756-704E-B43A-A4F60736A0F9}" type="slidenum">
              <a:rPr lang="en-US" smtClean="0"/>
              <a:t>6</a:t>
            </a:fld>
            <a:endParaRPr lang="en-US"/>
          </a:p>
        </p:txBody>
      </p:sp>
    </p:spTree>
    <p:extLst>
      <p:ext uri="{BB962C8B-B14F-4D97-AF65-F5344CB8AC3E}">
        <p14:creationId xmlns:p14="http://schemas.microsoft.com/office/powerpoint/2010/main" val="243266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photo from the event</a:t>
            </a:r>
          </a:p>
        </p:txBody>
      </p:sp>
      <p:sp>
        <p:nvSpPr>
          <p:cNvPr id="4" name="Slide Number Placeholder 3"/>
          <p:cNvSpPr>
            <a:spLocks noGrp="1"/>
          </p:cNvSpPr>
          <p:nvPr>
            <p:ph type="sldNum" sz="quarter" idx="5"/>
          </p:nvPr>
        </p:nvSpPr>
        <p:spPr/>
        <p:txBody>
          <a:bodyPr/>
          <a:lstStyle/>
          <a:p>
            <a:fld id="{5DE92DEE-0756-704E-B43A-A4F60736A0F9}" type="slidenum">
              <a:rPr lang="en-US" smtClean="0"/>
              <a:t>7</a:t>
            </a:fld>
            <a:endParaRPr lang="en-US"/>
          </a:p>
        </p:txBody>
      </p:sp>
    </p:spTree>
    <p:extLst>
      <p:ext uri="{BB962C8B-B14F-4D97-AF65-F5344CB8AC3E}">
        <p14:creationId xmlns:p14="http://schemas.microsoft.com/office/powerpoint/2010/main" val="1515146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Altrusa International of Lake City partnered with Happy House, Inc., a fellow non-profit, to provide a hands-on garden/growing project for children 4-5 years old in Columbia County.  The volunteers provided instruction to 14 children in how to grow plants and flowers.</a:t>
            </a:r>
          </a:p>
          <a:p>
            <a:endParaRPr lang="en-US" sz="2000" dirty="0"/>
          </a:p>
          <a:p>
            <a:r>
              <a:rPr lang="en-US" sz="2000" dirty="0"/>
              <a:t>Congratulations to Lake City</a:t>
            </a:r>
          </a:p>
        </p:txBody>
      </p:sp>
      <p:sp>
        <p:nvSpPr>
          <p:cNvPr id="4" name="Slide Number Placeholder 3"/>
          <p:cNvSpPr>
            <a:spLocks noGrp="1"/>
          </p:cNvSpPr>
          <p:nvPr>
            <p:ph type="sldNum" sz="quarter" idx="5"/>
          </p:nvPr>
        </p:nvSpPr>
        <p:spPr/>
        <p:txBody>
          <a:bodyPr/>
          <a:lstStyle/>
          <a:p>
            <a:fld id="{5DE92DEE-0756-704E-B43A-A4F60736A0F9}" type="slidenum">
              <a:rPr lang="en-US" smtClean="0"/>
              <a:t>8</a:t>
            </a:fld>
            <a:endParaRPr lang="en-US"/>
          </a:p>
        </p:txBody>
      </p:sp>
    </p:spTree>
    <p:extLst>
      <p:ext uri="{BB962C8B-B14F-4D97-AF65-F5344CB8AC3E}">
        <p14:creationId xmlns:p14="http://schemas.microsoft.com/office/powerpoint/2010/main" val="39680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E92DEE-0756-704E-B43A-A4F60736A0F9}" type="slidenum">
              <a:rPr lang="en-US" smtClean="0"/>
              <a:t>9</a:t>
            </a:fld>
            <a:endParaRPr lang="en-US"/>
          </a:p>
        </p:txBody>
      </p:sp>
    </p:spTree>
    <p:extLst>
      <p:ext uri="{BB962C8B-B14F-4D97-AF65-F5344CB8AC3E}">
        <p14:creationId xmlns:p14="http://schemas.microsoft.com/office/powerpoint/2010/main" val="1763061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9/8/2025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9/8/2025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9/8/2025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a:pPr/>
              <a:t>9/8/2025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audio" Target="../media/audio1.wav"/><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audio" Target="../media/audio1.wav"/><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46DE-FE9D-DACE-4F1B-4158939B61DD}"/>
              </a:ext>
            </a:extLst>
          </p:cNvPr>
          <p:cNvSpPr>
            <a:spLocks noGrp="1"/>
          </p:cNvSpPr>
          <p:nvPr>
            <p:ph type="title"/>
          </p:nvPr>
        </p:nvSpPr>
        <p:spPr>
          <a:xfrm>
            <a:off x="961114" y="1989958"/>
            <a:ext cx="8596668" cy="2338353"/>
          </a:xfrm>
        </p:spPr>
        <p:txBody>
          <a:bodyPr/>
          <a:lstStyle/>
          <a:p>
            <a:pPr algn="ctr"/>
            <a:r>
              <a:rPr lang="en-US" b="1" dirty="0"/>
              <a:t>Altrusa District Three Foundation Awards 2025</a:t>
            </a:r>
          </a:p>
        </p:txBody>
      </p:sp>
      <p:sp>
        <p:nvSpPr>
          <p:cNvPr id="3" name="Text Placeholder 2">
            <a:extLst>
              <a:ext uri="{FF2B5EF4-FFF2-40B4-BE49-F238E27FC236}">
                <a16:creationId xmlns:a16="http://schemas.microsoft.com/office/drawing/2014/main" id="{019BB64A-F37D-7623-C9DE-04E87951F02A}"/>
              </a:ext>
            </a:extLst>
          </p:cNvPr>
          <p:cNvSpPr>
            <a:spLocks noGrp="1"/>
          </p:cNvSpPr>
          <p:nvPr>
            <p:ph type="body" idx="1"/>
          </p:nvPr>
        </p:nvSpPr>
        <p:spPr/>
        <p:txBody>
          <a:bodyPr>
            <a:normAutofit/>
          </a:bodyPr>
          <a:lstStyle/>
          <a:p>
            <a:pPr algn="ctr"/>
            <a:r>
              <a:rPr lang="en-US" sz="2800" dirty="0"/>
              <a:t>Seven Clubs Submitted 20 Award Applications</a:t>
            </a:r>
          </a:p>
        </p:txBody>
      </p:sp>
      <p:pic>
        <p:nvPicPr>
          <p:cNvPr id="4" name="Picture 3">
            <a:extLst>
              <a:ext uri="{FF2B5EF4-FFF2-40B4-BE49-F238E27FC236}">
                <a16:creationId xmlns:a16="http://schemas.microsoft.com/office/drawing/2014/main" id="{B8ED31F5-A83C-6D08-332D-E1421FED1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83" y="459383"/>
            <a:ext cx="2070307" cy="2070307"/>
          </a:xfrm>
          <a:prstGeom prst="rect">
            <a:avLst/>
          </a:prstGeom>
        </p:spPr>
      </p:pic>
    </p:spTree>
    <p:extLst>
      <p:ext uri="{BB962C8B-B14F-4D97-AF65-F5344CB8AC3E}">
        <p14:creationId xmlns:p14="http://schemas.microsoft.com/office/powerpoint/2010/main" val="27355389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FDD1-7017-B7E4-88C2-3423B61ED1E7}"/>
              </a:ext>
            </a:extLst>
          </p:cNvPr>
          <p:cNvSpPr>
            <a:spLocks noGrp="1"/>
          </p:cNvSpPr>
          <p:nvPr>
            <p:ph type="title"/>
          </p:nvPr>
        </p:nvSpPr>
        <p:spPr>
          <a:xfrm>
            <a:off x="2274569" y="1208509"/>
            <a:ext cx="7642862" cy="1570962"/>
          </a:xfrm>
        </p:spPr>
        <p:txBody>
          <a:bodyPr>
            <a:normAutofit fontScale="90000"/>
          </a:bodyPr>
          <a:lstStyle/>
          <a:p>
            <a:pPr algn="ctr"/>
            <a:br>
              <a:rPr lang="en-US" b="1" dirty="0">
                <a:solidFill>
                  <a:schemeClr val="tx1"/>
                </a:solidFill>
                <a:effectLst/>
                <a:latin typeface="Helvetica Neue" panose="02000503000000020004" pitchFamily="2" charset="0"/>
              </a:rPr>
            </a:br>
            <a:r>
              <a:rPr lang="en-US" b="1" dirty="0">
                <a:solidFill>
                  <a:srgbClr val="26282A"/>
                </a:solidFill>
                <a:effectLst/>
                <a:latin typeface="Helvetica Neue" panose="02000503000000020004" pitchFamily="2" charset="0"/>
              </a:rPr>
              <a:t>Richard Ward Ulrich Environmental Service Award </a:t>
            </a:r>
            <a:br>
              <a:rPr lang="en-US" dirty="0">
                <a:solidFill>
                  <a:srgbClr val="26282A"/>
                </a:solidFill>
                <a:effectLst/>
                <a:latin typeface="Helvetica Neue" panose="02000503000000020004" pitchFamily="2" charset="0"/>
              </a:rPr>
            </a:br>
            <a:br>
              <a:rPr lang="en-US" dirty="0">
                <a:solidFill>
                  <a:schemeClr val="tx1"/>
                </a:solidFill>
                <a:effectLst/>
                <a:latin typeface="Helvetica Neue" panose="02000503000000020004" pitchFamily="2" charset="0"/>
              </a:rPr>
            </a:br>
            <a:endParaRPr lang="en-US" dirty="0"/>
          </a:p>
        </p:txBody>
      </p:sp>
      <p:sp>
        <p:nvSpPr>
          <p:cNvPr id="3" name="Text Placeholder 2">
            <a:extLst>
              <a:ext uri="{FF2B5EF4-FFF2-40B4-BE49-F238E27FC236}">
                <a16:creationId xmlns:a16="http://schemas.microsoft.com/office/drawing/2014/main" id="{0EA29E4C-806E-B7E0-CC60-AC51CCF40D7F}"/>
              </a:ext>
            </a:extLst>
          </p:cNvPr>
          <p:cNvSpPr>
            <a:spLocks noGrp="1"/>
          </p:cNvSpPr>
          <p:nvPr>
            <p:ph type="body" idx="1"/>
          </p:nvPr>
        </p:nvSpPr>
        <p:spPr>
          <a:xfrm>
            <a:off x="2007873" y="3068732"/>
            <a:ext cx="7388375" cy="2037210"/>
          </a:xfrm>
        </p:spPr>
        <p:txBody>
          <a:bodyPr>
            <a:noAutofit/>
          </a:bodyPr>
          <a:lstStyle/>
          <a:p>
            <a:pPr algn="ctr"/>
            <a:endParaRPr lang="en-US" sz="3600" b="1" dirty="0"/>
          </a:p>
          <a:p>
            <a:pPr algn="ctr"/>
            <a:r>
              <a:rPr lang="en-US" sz="3600" b="1" dirty="0"/>
              <a:t>2nd Place </a:t>
            </a:r>
          </a:p>
          <a:p>
            <a:pPr algn="ctr"/>
            <a:r>
              <a:rPr lang="en-US" sz="3600" dirty="0"/>
              <a:t>Raleigh, North Carolina</a:t>
            </a:r>
          </a:p>
          <a:p>
            <a:pPr algn="ctr"/>
            <a:r>
              <a:rPr lang="en-US" sz="3600" dirty="0"/>
              <a:t>351 Points</a:t>
            </a:r>
          </a:p>
          <a:p>
            <a:pPr algn="ctr"/>
            <a:r>
              <a:rPr lang="en-US" sz="3600" dirty="0"/>
              <a:t>Engaging Our Community to Recycle Hazardous Waste</a:t>
            </a:r>
          </a:p>
        </p:txBody>
      </p:sp>
      <p:pic>
        <p:nvPicPr>
          <p:cNvPr id="4" name="Picture 3">
            <a:extLst>
              <a:ext uri="{FF2B5EF4-FFF2-40B4-BE49-F238E27FC236}">
                <a16:creationId xmlns:a16="http://schemas.microsoft.com/office/drawing/2014/main" id="{69C74834-DE0B-6361-8EEA-44C89E3B76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213" y="609600"/>
            <a:ext cx="1984166" cy="1860223"/>
          </a:xfrm>
          <a:prstGeom prst="rect">
            <a:avLst/>
          </a:prstGeom>
        </p:spPr>
      </p:pic>
    </p:spTree>
    <p:extLst>
      <p:ext uri="{BB962C8B-B14F-4D97-AF65-F5344CB8AC3E}">
        <p14:creationId xmlns:p14="http://schemas.microsoft.com/office/powerpoint/2010/main" val="1522900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5" name="arrow.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car trunk full of paint cans and cans&#10;&#10;Description automatically generated">
            <a:extLst>
              <a:ext uri="{FF2B5EF4-FFF2-40B4-BE49-F238E27FC236}">
                <a16:creationId xmlns:a16="http://schemas.microsoft.com/office/drawing/2014/main" id="{E0E9C047-E1F0-D51E-4CD0-CD76EEBC6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577" y="822488"/>
            <a:ext cx="6950697" cy="5213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232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FDD1-7017-B7E4-88C2-3423B61ED1E7}"/>
              </a:ext>
            </a:extLst>
          </p:cNvPr>
          <p:cNvSpPr>
            <a:spLocks noGrp="1"/>
          </p:cNvSpPr>
          <p:nvPr>
            <p:ph type="title"/>
          </p:nvPr>
        </p:nvSpPr>
        <p:spPr>
          <a:xfrm>
            <a:off x="2269855" y="1085960"/>
            <a:ext cx="7652289" cy="1570962"/>
          </a:xfrm>
        </p:spPr>
        <p:txBody>
          <a:bodyPr>
            <a:normAutofit fontScale="90000"/>
          </a:bodyPr>
          <a:lstStyle/>
          <a:p>
            <a:pPr algn="ctr"/>
            <a:br>
              <a:rPr lang="en-US" b="1" dirty="0">
                <a:solidFill>
                  <a:schemeClr val="tx1"/>
                </a:solidFill>
                <a:effectLst/>
                <a:latin typeface="Helvetica Neue" panose="02000503000000020004" pitchFamily="2" charset="0"/>
              </a:rPr>
            </a:br>
            <a:r>
              <a:rPr lang="en-US" b="1" dirty="0">
                <a:solidFill>
                  <a:srgbClr val="26282A"/>
                </a:solidFill>
                <a:effectLst/>
                <a:latin typeface="Helvetica Neue" panose="02000503000000020004" pitchFamily="2" charset="0"/>
              </a:rPr>
              <a:t>Richard Ward Ulrich Environmental Service Award </a:t>
            </a:r>
            <a:br>
              <a:rPr lang="en-US" dirty="0">
                <a:solidFill>
                  <a:srgbClr val="26282A"/>
                </a:solidFill>
                <a:effectLst/>
                <a:latin typeface="Helvetica Neue" panose="02000503000000020004" pitchFamily="2" charset="0"/>
              </a:rPr>
            </a:br>
            <a:br>
              <a:rPr lang="en-US" dirty="0">
                <a:solidFill>
                  <a:schemeClr val="tx1"/>
                </a:solidFill>
                <a:effectLst/>
                <a:latin typeface="Helvetica Neue" panose="02000503000000020004" pitchFamily="2" charset="0"/>
              </a:rPr>
            </a:br>
            <a:endParaRPr lang="en-US" dirty="0"/>
          </a:p>
        </p:txBody>
      </p:sp>
      <p:sp>
        <p:nvSpPr>
          <p:cNvPr id="3" name="Text Placeholder 2">
            <a:extLst>
              <a:ext uri="{FF2B5EF4-FFF2-40B4-BE49-F238E27FC236}">
                <a16:creationId xmlns:a16="http://schemas.microsoft.com/office/drawing/2014/main" id="{0EA29E4C-806E-B7E0-CC60-AC51CCF40D7F}"/>
              </a:ext>
            </a:extLst>
          </p:cNvPr>
          <p:cNvSpPr>
            <a:spLocks noGrp="1"/>
          </p:cNvSpPr>
          <p:nvPr>
            <p:ph type="body" idx="1"/>
          </p:nvPr>
        </p:nvSpPr>
        <p:spPr>
          <a:xfrm>
            <a:off x="2007873" y="2875175"/>
            <a:ext cx="7388375" cy="2230767"/>
          </a:xfrm>
        </p:spPr>
        <p:txBody>
          <a:bodyPr>
            <a:noAutofit/>
          </a:bodyPr>
          <a:lstStyle/>
          <a:p>
            <a:pPr algn="ctr"/>
            <a:endParaRPr lang="en-US" sz="3600" b="1" dirty="0"/>
          </a:p>
          <a:p>
            <a:pPr algn="ctr"/>
            <a:r>
              <a:rPr lang="en-US" sz="3600" b="1" dirty="0"/>
              <a:t>1</a:t>
            </a:r>
            <a:r>
              <a:rPr lang="en-US" sz="3600" b="1" baseline="30000" dirty="0"/>
              <a:t>st</a:t>
            </a:r>
            <a:r>
              <a:rPr lang="en-US" sz="3600" b="1" dirty="0"/>
              <a:t> Place </a:t>
            </a:r>
          </a:p>
          <a:p>
            <a:pPr algn="ctr"/>
            <a:r>
              <a:rPr lang="en-US" sz="3600" b="1" dirty="0"/>
              <a:t>Lake County, Florida</a:t>
            </a:r>
          </a:p>
          <a:p>
            <a:pPr algn="ctr"/>
            <a:r>
              <a:rPr lang="en-US" sz="3600" dirty="0"/>
              <a:t>355 Points</a:t>
            </a:r>
          </a:p>
          <a:p>
            <a:pPr algn="ctr"/>
            <a:r>
              <a:rPr lang="en-US" sz="3600" dirty="0"/>
              <a:t>“Bag Recycling” - A Cleaner Future for Florida</a:t>
            </a:r>
          </a:p>
        </p:txBody>
      </p:sp>
      <p:pic>
        <p:nvPicPr>
          <p:cNvPr id="4" name="Picture 3">
            <a:extLst>
              <a:ext uri="{FF2B5EF4-FFF2-40B4-BE49-F238E27FC236}">
                <a16:creationId xmlns:a16="http://schemas.microsoft.com/office/drawing/2014/main" id="{69C74834-DE0B-6361-8EEA-44C89E3B7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13" y="609600"/>
            <a:ext cx="1984166" cy="1869649"/>
          </a:xfrm>
          <a:prstGeom prst="rect">
            <a:avLst/>
          </a:prstGeom>
        </p:spPr>
      </p:pic>
    </p:spTree>
    <p:extLst>
      <p:ext uri="{BB962C8B-B14F-4D97-AF65-F5344CB8AC3E}">
        <p14:creationId xmlns:p14="http://schemas.microsoft.com/office/powerpoint/2010/main" val="1597900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F53454-B94E-9F32-B0E1-57BB06F17F4B}"/>
              </a:ext>
            </a:extLst>
          </p:cNvPr>
          <p:cNvPicPr>
            <a:picLocks noChangeAspect="1"/>
          </p:cNvPicPr>
          <p:nvPr/>
        </p:nvPicPr>
        <p:blipFill>
          <a:blip r:embed="rId3"/>
          <a:stretch>
            <a:fillRect/>
          </a:stretch>
        </p:blipFill>
        <p:spPr>
          <a:xfrm>
            <a:off x="341502" y="237441"/>
            <a:ext cx="4324766" cy="3167822"/>
          </a:xfrm>
          <a:prstGeom prst="rect">
            <a:avLst/>
          </a:prstGeom>
        </p:spPr>
      </p:pic>
      <p:pic>
        <p:nvPicPr>
          <p:cNvPr id="3" name="Picture 2">
            <a:extLst>
              <a:ext uri="{FF2B5EF4-FFF2-40B4-BE49-F238E27FC236}">
                <a16:creationId xmlns:a16="http://schemas.microsoft.com/office/drawing/2014/main" id="{1721E65D-9E98-C956-2023-D29BCC3BF89F}"/>
              </a:ext>
            </a:extLst>
          </p:cNvPr>
          <p:cNvPicPr>
            <a:picLocks noChangeAspect="1"/>
          </p:cNvPicPr>
          <p:nvPr/>
        </p:nvPicPr>
        <p:blipFill>
          <a:blip r:embed="rId4"/>
          <a:stretch>
            <a:fillRect/>
          </a:stretch>
        </p:blipFill>
        <p:spPr>
          <a:xfrm>
            <a:off x="5041258" y="237441"/>
            <a:ext cx="4055608" cy="3191559"/>
          </a:xfrm>
          <a:prstGeom prst="rect">
            <a:avLst/>
          </a:prstGeom>
        </p:spPr>
      </p:pic>
      <p:pic>
        <p:nvPicPr>
          <p:cNvPr id="6" name="Picture 5">
            <a:extLst>
              <a:ext uri="{FF2B5EF4-FFF2-40B4-BE49-F238E27FC236}">
                <a16:creationId xmlns:a16="http://schemas.microsoft.com/office/drawing/2014/main" id="{4CEA0466-88E2-0B57-771C-1DB12CF2D8CC}"/>
              </a:ext>
            </a:extLst>
          </p:cNvPr>
          <p:cNvPicPr>
            <a:picLocks noChangeAspect="1"/>
          </p:cNvPicPr>
          <p:nvPr/>
        </p:nvPicPr>
        <p:blipFill>
          <a:blip r:embed="rId5"/>
          <a:stretch>
            <a:fillRect/>
          </a:stretch>
        </p:blipFill>
        <p:spPr>
          <a:xfrm>
            <a:off x="5041258" y="3629320"/>
            <a:ext cx="4055608" cy="2972070"/>
          </a:xfrm>
          <a:prstGeom prst="rect">
            <a:avLst/>
          </a:prstGeom>
        </p:spPr>
      </p:pic>
      <p:pic>
        <p:nvPicPr>
          <p:cNvPr id="8" name="Picture 7">
            <a:extLst>
              <a:ext uri="{FF2B5EF4-FFF2-40B4-BE49-F238E27FC236}">
                <a16:creationId xmlns:a16="http://schemas.microsoft.com/office/drawing/2014/main" id="{3819E095-CDED-314C-FAF1-CE2FA9F66038}"/>
              </a:ext>
            </a:extLst>
          </p:cNvPr>
          <p:cNvPicPr>
            <a:picLocks noChangeAspect="1"/>
          </p:cNvPicPr>
          <p:nvPr/>
        </p:nvPicPr>
        <p:blipFill>
          <a:blip r:embed="rId6"/>
          <a:stretch>
            <a:fillRect/>
          </a:stretch>
        </p:blipFill>
        <p:spPr>
          <a:xfrm>
            <a:off x="341502" y="3629320"/>
            <a:ext cx="4324766" cy="2972070"/>
          </a:xfrm>
          <a:prstGeom prst="rect">
            <a:avLst/>
          </a:prstGeom>
        </p:spPr>
      </p:pic>
    </p:spTree>
    <p:extLst>
      <p:ext uri="{BB962C8B-B14F-4D97-AF65-F5344CB8AC3E}">
        <p14:creationId xmlns:p14="http://schemas.microsoft.com/office/powerpoint/2010/main" val="1312030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FDD1-7017-B7E4-88C2-3423B61ED1E7}"/>
              </a:ext>
            </a:extLst>
          </p:cNvPr>
          <p:cNvSpPr>
            <a:spLocks noGrp="1"/>
          </p:cNvSpPr>
          <p:nvPr>
            <p:ph type="title"/>
          </p:nvPr>
        </p:nvSpPr>
        <p:spPr>
          <a:xfrm>
            <a:off x="1630837" y="1857081"/>
            <a:ext cx="8597246" cy="857839"/>
          </a:xfrm>
        </p:spPr>
        <p:txBody>
          <a:bodyPr>
            <a:normAutofit fontScale="90000"/>
          </a:bodyPr>
          <a:lstStyle/>
          <a:p>
            <a:pPr algn="ctr"/>
            <a:br>
              <a:rPr lang="en-US" b="1" dirty="0">
                <a:solidFill>
                  <a:schemeClr val="tx1"/>
                </a:solidFill>
                <a:effectLst/>
                <a:latin typeface="Helvetica Neue" panose="02000503000000020004" pitchFamily="2" charset="0"/>
              </a:rPr>
            </a:br>
            <a:br>
              <a:rPr lang="en-US" b="1" dirty="0">
                <a:solidFill>
                  <a:schemeClr val="tx1"/>
                </a:solidFill>
                <a:effectLst/>
                <a:latin typeface="Helvetica Neue" panose="02000503000000020004" pitchFamily="2" charset="0"/>
              </a:rPr>
            </a:br>
            <a:r>
              <a:rPr lang="en-US" b="1" dirty="0">
                <a:solidFill>
                  <a:schemeClr val="tx1"/>
                </a:solidFill>
                <a:effectLst/>
                <a:latin typeface="Helvetica Neue" panose="02000503000000020004" pitchFamily="2" charset="0"/>
              </a:rPr>
              <a:t>Wilma B. Hogan</a:t>
            </a:r>
            <a:br>
              <a:rPr lang="en-US" b="1" dirty="0">
                <a:solidFill>
                  <a:schemeClr val="tx1"/>
                </a:solidFill>
                <a:effectLst/>
                <a:latin typeface="Helvetica Neue" panose="02000503000000020004" pitchFamily="2" charset="0"/>
              </a:rPr>
            </a:br>
            <a:r>
              <a:rPr lang="en-US" b="1" dirty="0">
                <a:solidFill>
                  <a:srgbClr val="26282A"/>
                </a:solidFill>
                <a:effectLst/>
                <a:latin typeface="Helvetica Neue" panose="02000503000000020004" pitchFamily="2" charset="0"/>
              </a:rPr>
              <a:t>Literacy Service Award </a:t>
            </a:r>
            <a:br>
              <a:rPr lang="en-US" b="1" dirty="0">
                <a:solidFill>
                  <a:srgbClr val="26282A"/>
                </a:solidFill>
                <a:effectLst/>
                <a:latin typeface="Helvetica Neue" panose="02000503000000020004" pitchFamily="2" charset="0"/>
              </a:rPr>
            </a:br>
            <a:br>
              <a:rPr lang="en-US" dirty="0">
                <a:solidFill>
                  <a:srgbClr val="26282A"/>
                </a:solidFill>
                <a:effectLst/>
                <a:latin typeface="Helvetica Neue" panose="02000503000000020004" pitchFamily="2" charset="0"/>
              </a:rPr>
            </a:br>
            <a:br>
              <a:rPr lang="en-US" dirty="0">
                <a:solidFill>
                  <a:srgbClr val="26282A"/>
                </a:solidFill>
                <a:effectLst/>
                <a:latin typeface="Helvetica Neue" panose="02000503000000020004" pitchFamily="2" charset="0"/>
              </a:rPr>
            </a:br>
            <a:br>
              <a:rPr lang="en-US" dirty="0">
                <a:solidFill>
                  <a:schemeClr val="tx1"/>
                </a:solidFill>
                <a:effectLst/>
                <a:latin typeface="Helvetica Neue" panose="02000503000000020004" pitchFamily="2" charset="0"/>
              </a:rPr>
            </a:br>
            <a:endParaRPr lang="en-US" dirty="0"/>
          </a:p>
        </p:txBody>
      </p:sp>
      <p:sp>
        <p:nvSpPr>
          <p:cNvPr id="3" name="Text Placeholder 2">
            <a:extLst>
              <a:ext uri="{FF2B5EF4-FFF2-40B4-BE49-F238E27FC236}">
                <a16:creationId xmlns:a16="http://schemas.microsoft.com/office/drawing/2014/main" id="{0EA29E4C-806E-B7E0-CC60-AC51CCF40D7F}"/>
              </a:ext>
            </a:extLst>
          </p:cNvPr>
          <p:cNvSpPr>
            <a:spLocks noGrp="1"/>
          </p:cNvSpPr>
          <p:nvPr>
            <p:ph type="body" idx="1"/>
          </p:nvPr>
        </p:nvSpPr>
        <p:spPr>
          <a:xfrm>
            <a:off x="1425296" y="2837468"/>
            <a:ext cx="8597245" cy="2108149"/>
          </a:xfrm>
        </p:spPr>
        <p:txBody>
          <a:bodyPr>
            <a:noAutofit/>
          </a:bodyPr>
          <a:lstStyle/>
          <a:p>
            <a:pPr algn="ctr"/>
            <a:endParaRPr lang="en-US" sz="3600" b="1" dirty="0"/>
          </a:p>
          <a:p>
            <a:pPr algn="ctr"/>
            <a:r>
              <a:rPr lang="en-US" sz="3600" b="1" dirty="0"/>
              <a:t>3rd Place </a:t>
            </a:r>
          </a:p>
          <a:p>
            <a:pPr algn="ctr"/>
            <a:r>
              <a:rPr lang="en-US" sz="3600" dirty="0"/>
              <a:t>Raleigh, North Carolina</a:t>
            </a:r>
          </a:p>
          <a:p>
            <a:pPr algn="ctr"/>
            <a:r>
              <a:rPr lang="en-US" sz="3600" dirty="0"/>
              <a:t>229 Points</a:t>
            </a:r>
          </a:p>
          <a:p>
            <a:pPr algn="ctr"/>
            <a:r>
              <a:rPr lang="en-US" sz="3600" dirty="0"/>
              <a:t>Multi-Generational Literacy Project</a:t>
            </a:r>
          </a:p>
        </p:txBody>
      </p:sp>
      <p:pic>
        <p:nvPicPr>
          <p:cNvPr id="4" name="Picture 3">
            <a:extLst>
              <a:ext uri="{FF2B5EF4-FFF2-40B4-BE49-F238E27FC236}">
                <a16:creationId xmlns:a16="http://schemas.microsoft.com/office/drawing/2014/main" id="{69C74834-DE0B-6361-8EEA-44C89E3B7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13" y="609600"/>
            <a:ext cx="1984166" cy="1869649"/>
          </a:xfrm>
          <a:prstGeom prst="rect">
            <a:avLst/>
          </a:prstGeom>
        </p:spPr>
      </p:pic>
    </p:spTree>
    <p:extLst>
      <p:ext uri="{BB962C8B-B14F-4D97-AF65-F5344CB8AC3E}">
        <p14:creationId xmlns:p14="http://schemas.microsoft.com/office/powerpoint/2010/main" val="3875079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group of women standing around a table with books&#10;&#10;Description automatically generated">
            <a:extLst>
              <a:ext uri="{FF2B5EF4-FFF2-40B4-BE49-F238E27FC236}">
                <a16:creationId xmlns:a16="http://schemas.microsoft.com/office/drawing/2014/main" id="{D6E6D7A6-F3AD-2FF4-CDA2-C6266EF35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887" y="899410"/>
            <a:ext cx="7211506" cy="481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357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FDD1-7017-B7E4-88C2-3423B61ED1E7}"/>
              </a:ext>
            </a:extLst>
          </p:cNvPr>
          <p:cNvSpPr>
            <a:spLocks noGrp="1"/>
          </p:cNvSpPr>
          <p:nvPr>
            <p:ph type="title"/>
          </p:nvPr>
        </p:nvSpPr>
        <p:spPr>
          <a:xfrm>
            <a:off x="2007873" y="1731475"/>
            <a:ext cx="7727740" cy="1570963"/>
          </a:xfrm>
        </p:spPr>
        <p:txBody>
          <a:bodyPr>
            <a:normAutofit fontScale="90000"/>
          </a:bodyPr>
          <a:lstStyle/>
          <a:p>
            <a:pPr algn="ctr"/>
            <a:br>
              <a:rPr lang="en-US" b="1" dirty="0">
                <a:solidFill>
                  <a:schemeClr val="tx1"/>
                </a:solidFill>
                <a:effectLst/>
                <a:latin typeface="Helvetica Neue" panose="02000503000000020004" pitchFamily="2" charset="0"/>
              </a:rPr>
            </a:br>
            <a:r>
              <a:rPr lang="en-US" b="1" dirty="0">
                <a:solidFill>
                  <a:schemeClr val="tx1"/>
                </a:solidFill>
                <a:effectLst/>
                <a:latin typeface="Helvetica Neue" panose="02000503000000020004" pitchFamily="2" charset="0"/>
              </a:rPr>
              <a:t>Wilma B. Hogan</a:t>
            </a:r>
            <a:br>
              <a:rPr lang="en-US" b="1" dirty="0">
                <a:solidFill>
                  <a:schemeClr val="tx1"/>
                </a:solidFill>
                <a:effectLst/>
                <a:latin typeface="Helvetica Neue" panose="02000503000000020004" pitchFamily="2" charset="0"/>
              </a:rPr>
            </a:br>
            <a:r>
              <a:rPr lang="en-US" b="1" dirty="0">
                <a:solidFill>
                  <a:srgbClr val="26282A"/>
                </a:solidFill>
                <a:effectLst/>
                <a:latin typeface="Helvetica Neue" panose="02000503000000020004" pitchFamily="2" charset="0"/>
              </a:rPr>
              <a:t>Literacy Service Award </a:t>
            </a:r>
            <a:br>
              <a:rPr lang="en-US" b="1" dirty="0">
                <a:solidFill>
                  <a:srgbClr val="26282A"/>
                </a:solidFill>
                <a:effectLst/>
                <a:latin typeface="Helvetica Neue" panose="02000503000000020004" pitchFamily="2" charset="0"/>
              </a:rPr>
            </a:br>
            <a:br>
              <a:rPr lang="en-US" dirty="0">
                <a:solidFill>
                  <a:srgbClr val="26282A"/>
                </a:solidFill>
                <a:effectLst/>
                <a:latin typeface="Helvetica Neue" panose="02000503000000020004" pitchFamily="2" charset="0"/>
              </a:rPr>
            </a:br>
            <a:br>
              <a:rPr lang="en-US" dirty="0">
                <a:solidFill>
                  <a:srgbClr val="26282A"/>
                </a:solidFill>
                <a:effectLst/>
                <a:latin typeface="Helvetica Neue" panose="02000503000000020004" pitchFamily="2" charset="0"/>
              </a:rPr>
            </a:br>
            <a:br>
              <a:rPr lang="en-US" dirty="0">
                <a:solidFill>
                  <a:schemeClr val="tx1"/>
                </a:solidFill>
                <a:effectLst/>
                <a:latin typeface="Helvetica Neue" panose="02000503000000020004" pitchFamily="2" charset="0"/>
              </a:rPr>
            </a:br>
            <a:endParaRPr lang="en-US" dirty="0"/>
          </a:p>
        </p:txBody>
      </p:sp>
      <p:sp>
        <p:nvSpPr>
          <p:cNvPr id="3" name="Text Placeholder 2">
            <a:extLst>
              <a:ext uri="{FF2B5EF4-FFF2-40B4-BE49-F238E27FC236}">
                <a16:creationId xmlns:a16="http://schemas.microsoft.com/office/drawing/2014/main" id="{0EA29E4C-806E-B7E0-CC60-AC51CCF40D7F}"/>
              </a:ext>
            </a:extLst>
          </p:cNvPr>
          <p:cNvSpPr>
            <a:spLocks noGrp="1"/>
          </p:cNvSpPr>
          <p:nvPr>
            <p:ph type="body" idx="1"/>
          </p:nvPr>
        </p:nvSpPr>
        <p:spPr>
          <a:xfrm>
            <a:off x="2007873" y="2969443"/>
            <a:ext cx="7388375" cy="2136499"/>
          </a:xfrm>
        </p:spPr>
        <p:txBody>
          <a:bodyPr>
            <a:noAutofit/>
          </a:bodyPr>
          <a:lstStyle/>
          <a:p>
            <a:pPr algn="ctr"/>
            <a:r>
              <a:rPr lang="en-US" sz="3600" b="1" dirty="0"/>
              <a:t>2nd Place </a:t>
            </a:r>
          </a:p>
          <a:p>
            <a:pPr algn="ctr"/>
            <a:r>
              <a:rPr lang="en-US" sz="3600" b="1" dirty="0"/>
              <a:t>Lake County, Florida</a:t>
            </a:r>
          </a:p>
          <a:p>
            <a:pPr algn="ctr"/>
            <a:r>
              <a:rPr lang="en-US" sz="3600" dirty="0"/>
              <a:t>251 Points</a:t>
            </a:r>
          </a:p>
          <a:p>
            <a:pPr algn="ctr"/>
            <a:r>
              <a:rPr lang="en-US" sz="3600" dirty="0"/>
              <a:t>Read to Succeed</a:t>
            </a:r>
          </a:p>
        </p:txBody>
      </p:sp>
      <p:pic>
        <p:nvPicPr>
          <p:cNvPr id="4" name="Picture 3">
            <a:extLst>
              <a:ext uri="{FF2B5EF4-FFF2-40B4-BE49-F238E27FC236}">
                <a16:creationId xmlns:a16="http://schemas.microsoft.com/office/drawing/2014/main" id="{69C74834-DE0B-6361-8EEA-44C89E3B7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13" y="609600"/>
            <a:ext cx="1984166" cy="1907357"/>
          </a:xfrm>
          <a:prstGeom prst="rect">
            <a:avLst/>
          </a:prstGeom>
        </p:spPr>
      </p:pic>
    </p:spTree>
    <p:extLst>
      <p:ext uri="{BB962C8B-B14F-4D97-AF65-F5344CB8AC3E}">
        <p14:creationId xmlns:p14="http://schemas.microsoft.com/office/powerpoint/2010/main" val="4130010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7540AC-0902-A1A2-C3CC-2242A23DF4AD}"/>
              </a:ext>
            </a:extLst>
          </p:cNvPr>
          <p:cNvPicPr>
            <a:picLocks noChangeAspect="1"/>
          </p:cNvPicPr>
          <p:nvPr/>
        </p:nvPicPr>
        <p:blipFill>
          <a:blip r:embed="rId3"/>
          <a:stretch>
            <a:fillRect/>
          </a:stretch>
        </p:blipFill>
        <p:spPr>
          <a:xfrm>
            <a:off x="994787" y="686226"/>
            <a:ext cx="7479910" cy="5329436"/>
          </a:xfrm>
          <a:prstGeom prst="rect">
            <a:avLst/>
          </a:prstGeom>
        </p:spPr>
      </p:pic>
    </p:spTree>
    <p:extLst>
      <p:ext uri="{BB962C8B-B14F-4D97-AF65-F5344CB8AC3E}">
        <p14:creationId xmlns:p14="http://schemas.microsoft.com/office/powerpoint/2010/main" val="3083176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FDD1-7017-B7E4-88C2-3423B61ED1E7}"/>
              </a:ext>
            </a:extLst>
          </p:cNvPr>
          <p:cNvSpPr>
            <a:spLocks noGrp="1"/>
          </p:cNvSpPr>
          <p:nvPr>
            <p:ph type="title"/>
          </p:nvPr>
        </p:nvSpPr>
        <p:spPr>
          <a:xfrm>
            <a:off x="1696825" y="1538447"/>
            <a:ext cx="8502977" cy="1280167"/>
          </a:xfrm>
        </p:spPr>
        <p:txBody>
          <a:bodyPr>
            <a:normAutofit fontScale="90000"/>
          </a:bodyPr>
          <a:lstStyle/>
          <a:p>
            <a:pPr algn="ctr"/>
            <a:br>
              <a:rPr lang="en-US" b="1" dirty="0">
                <a:solidFill>
                  <a:schemeClr val="tx1"/>
                </a:solidFill>
                <a:effectLst/>
                <a:latin typeface="Helvetica Neue" panose="02000503000000020004" pitchFamily="2" charset="0"/>
              </a:rPr>
            </a:br>
            <a:br>
              <a:rPr lang="en-US" b="1" dirty="0">
                <a:solidFill>
                  <a:schemeClr val="tx1"/>
                </a:solidFill>
                <a:effectLst/>
                <a:latin typeface="Helvetica Neue" panose="02000503000000020004" pitchFamily="2" charset="0"/>
              </a:rPr>
            </a:br>
            <a:r>
              <a:rPr lang="en-US" b="1" dirty="0">
                <a:solidFill>
                  <a:schemeClr val="tx1"/>
                </a:solidFill>
                <a:effectLst/>
                <a:latin typeface="Helvetica Neue" panose="02000503000000020004" pitchFamily="2" charset="0"/>
              </a:rPr>
              <a:t>Wilma B. Hogan</a:t>
            </a:r>
            <a:br>
              <a:rPr lang="en-US" b="1" dirty="0">
                <a:solidFill>
                  <a:schemeClr val="tx1"/>
                </a:solidFill>
                <a:effectLst/>
                <a:latin typeface="Helvetica Neue" panose="02000503000000020004" pitchFamily="2" charset="0"/>
              </a:rPr>
            </a:br>
            <a:r>
              <a:rPr lang="en-US" b="1" dirty="0">
                <a:solidFill>
                  <a:srgbClr val="26282A"/>
                </a:solidFill>
                <a:effectLst/>
                <a:latin typeface="Helvetica Neue" panose="02000503000000020004" pitchFamily="2" charset="0"/>
              </a:rPr>
              <a:t>Literacy Service Award </a:t>
            </a:r>
            <a:br>
              <a:rPr lang="en-US" b="1" dirty="0">
                <a:solidFill>
                  <a:srgbClr val="26282A"/>
                </a:solidFill>
                <a:effectLst/>
                <a:latin typeface="Helvetica Neue" panose="02000503000000020004" pitchFamily="2" charset="0"/>
              </a:rPr>
            </a:br>
            <a:br>
              <a:rPr lang="en-US" dirty="0">
                <a:solidFill>
                  <a:srgbClr val="26282A"/>
                </a:solidFill>
                <a:effectLst/>
                <a:latin typeface="Helvetica Neue" panose="02000503000000020004" pitchFamily="2" charset="0"/>
              </a:rPr>
            </a:br>
            <a:br>
              <a:rPr lang="en-US" dirty="0">
                <a:solidFill>
                  <a:srgbClr val="26282A"/>
                </a:solidFill>
                <a:effectLst/>
                <a:latin typeface="Helvetica Neue" panose="02000503000000020004" pitchFamily="2" charset="0"/>
              </a:rPr>
            </a:br>
            <a:br>
              <a:rPr lang="en-US" dirty="0">
                <a:solidFill>
                  <a:schemeClr val="tx1"/>
                </a:solidFill>
                <a:effectLst/>
                <a:latin typeface="Helvetica Neue" panose="02000503000000020004" pitchFamily="2" charset="0"/>
              </a:rPr>
            </a:br>
            <a:endParaRPr lang="en-US" dirty="0"/>
          </a:p>
        </p:txBody>
      </p:sp>
      <p:sp>
        <p:nvSpPr>
          <p:cNvPr id="3" name="Text Placeholder 2">
            <a:extLst>
              <a:ext uri="{FF2B5EF4-FFF2-40B4-BE49-F238E27FC236}">
                <a16:creationId xmlns:a16="http://schemas.microsoft.com/office/drawing/2014/main" id="{0EA29E4C-806E-B7E0-CC60-AC51CCF40D7F}"/>
              </a:ext>
            </a:extLst>
          </p:cNvPr>
          <p:cNvSpPr>
            <a:spLocks noGrp="1"/>
          </p:cNvSpPr>
          <p:nvPr>
            <p:ph type="body" idx="1"/>
          </p:nvPr>
        </p:nvSpPr>
        <p:spPr>
          <a:xfrm>
            <a:off x="2007873" y="3261674"/>
            <a:ext cx="7388375" cy="1844268"/>
          </a:xfrm>
        </p:spPr>
        <p:txBody>
          <a:bodyPr>
            <a:noAutofit/>
          </a:bodyPr>
          <a:lstStyle/>
          <a:p>
            <a:pPr algn="ctr"/>
            <a:r>
              <a:rPr lang="en-US" sz="3600" b="1" dirty="0"/>
              <a:t>1</a:t>
            </a:r>
            <a:r>
              <a:rPr lang="en-US" sz="3600" b="1" baseline="30000" dirty="0"/>
              <a:t>st</a:t>
            </a:r>
            <a:r>
              <a:rPr lang="en-US" sz="3600" b="1" dirty="0"/>
              <a:t> Place </a:t>
            </a:r>
          </a:p>
          <a:p>
            <a:pPr algn="ctr"/>
            <a:r>
              <a:rPr lang="en-US" sz="3600" b="1" dirty="0"/>
              <a:t>Charlotte, North Carolina</a:t>
            </a:r>
          </a:p>
          <a:p>
            <a:pPr algn="ctr"/>
            <a:r>
              <a:rPr lang="en-US" sz="3600" dirty="0"/>
              <a:t>261 Points</a:t>
            </a:r>
          </a:p>
          <a:p>
            <a:pPr algn="ctr"/>
            <a:r>
              <a:rPr lang="en-US" sz="4000" dirty="0"/>
              <a:t>Banishing Book Deserts</a:t>
            </a:r>
          </a:p>
        </p:txBody>
      </p:sp>
      <p:pic>
        <p:nvPicPr>
          <p:cNvPr id="4" name="Picture 3">
            <a:extLst>
              <a:ext uri="{FF2B5EF4-FFF2-40B4-BE49-F238E27FC236}">
                <a16:creationId xmlns:a16="http://schemas.microsoft.com/office/drawing/2014/main" id="{69C74834-DE0B-6361-8EEA-44C89E3B7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13" y="609600"/>
            <a:ext cx="1984166" cy="1916784"/>
          </a:xfrm>
          <a:prstGeom prst="rect">
            <a:avLst/>
          </a:prstGeom>
        </p:spPr>
      </p:pic>
    </p:spTree>
    <p:extLst>
      <p:ext uri="{BB962C8B-B14F-4D97-AF65-F5344CB8AC3E}">
        <p14:creationId xmlns:p14="http://schemas.microsoft.com/office/powerpoint/2010/main" val="4034232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3C7B766-34ED-FB29-9961-C9AF55CE8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924" y="142459"/>
            <a:ext cx="4144781" cy="6573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257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764E-C207-2716-AECB-3A480CC7D9C1}"/>
              </a:ext>
            </a:extLst>
          </p:cNvPr>
          <p:cNvSpPr>
            <a:spLocks noGrp="1"/>
          </p:cNvSpPr>
          <p:nvPr>
            <p:ph type="title"/>
          </p:nvPr>
        </p:nvSpPr>
        <p:spPr>
          <a:xfrm>
            <a:off x="131976" y="588580"/>
            <a:ext cx="9945278" cy="1320800"/>
          </a:xfrm>
        </p:spPr>
        <p:txBody>
          <a:bodyPr>
            <a:normAutofit/>
          </a:bodyPr>
          <a:lstStyle/>
          <a:p>
            <a:pPr algn="ctr"/>
            <a:r>
              <a:rPr lang="en-US" sz="3600" b="1" dirty="0"/>
              <a:t>Altrusa District</a:t>
            </a:r>
            <a:r>
              <a:rPr lang="en-US" b="1" dirty="0"/>
              <a:t> </a:t>
            </a:r>
            <a:r>
              <a:rPr lang="en-US" sz="3600" b="1" dirty="0"/>
              <a:t>Three Foundation Awards</a:t>
            </a:r>
            <a:br>
              <a:rPr lang="en-US" sz="3600" b="1" dirty="0"/>
            </a:br>
            <a:r>
              <a:rPr lang="en-US" sz="3600" b="1" dirty="0"/>
              <a:t>Clubs Who Submitted</a:t>
            </a:r>
            <a:endParaRPr lang="en-US" b="1" dirty="0"/>
          </a:p>
        </p:txBody>
      </p:sp>
      <p:sp>
        <p:nvSpPr>
          <p:cNvPr id="3" name="Content Placeholder 2">
            <a:extLst>
              <a:ext uri="{FF2B5EF4-FFF2-40B4-BE49-F238E27FC236}">
                <a16:creationId xmlns:a16="http://schemas.microsoft.com/office/drawing/2014/main" id="{748C9211-9040-F811-BEF8-20E751BA7754}"/>
              </a:ext>
            </a:extLst>
          </p:cNvPr>
          <p:cNvSpPr>
            <a:spLocks noGrp="1"/>
          </p:cNvSpPr>
          <p:nvPr>
            <p:ph idx="1"/>
          </p:nvPr>
        </p:nvSpPr>
        <p:spPr>
          <a:xfrm>
            <a:off x="3405352" y="2054261"/>
            <a:ext cx="3888828" cy="4215159"/>
          </a:xfrm>
        </p:spPr>
        <p:txBody>
          <a:bodyPr>
            <a:normAutofit lnSpcReduction="10000"/>
          </a:bodyPr>
          <a:lstStyle/>
          <a:p>
            <a:r>
              <a:rPr lang="en-US" sz="3200" dirty="0"/>
              <a:t>Charlotte, NC</a:t>
            </a:r>
          </a:p>
          <a:p>
            <a:r>
              <a:rPr lang="en-US" sz="3200" dirty="0"/>
              <a:t>Gainesville, FL</a:t>
            </a:r>
          </a:p>
          <a:p>
            <a:r>
              <a:rPr lang="en-US" sz="3200" dirty="0"/>
              <a:t>Lake City, FL</a:t>
            </a:r>
          </a:p>
          <a:p>
            <a:r>
              <a:rPr lang="en-US" sz="3200" dirty="0"/>
              <a:t>Lake County, FL</a:t>
            </a:r>
          </a:p>
          <a:p>
            <a:r>
              <a:rPr lang="en-US" sz="3200" dirty="0"/>
              <a:t>Raleigh, NC</a:t>
            </a:r>
          </a:p>
          <a:p>
            <a:r>
              <a:rPr lang="en-US" sz="3200" dirty="0"/>
              <a:t>Spartanburg, SC</a:t>
            </a:r>
          </a:p>
          <a:p>
            <a:r>
              <a:rPr lang="en-US" sz="3200" dirty="0"/>
              <a:t>Starke, FL</a:t>
            </a:r>
          </a:p>
          <a:p>
            <a:endParaRPr lang="en-US" sz="2400" dirty="0"/>
          </a:p>
          <a:p>
            <a:endParaRPr lang="en-US" sz="2400" dirty="0"/>
          </a:p>
        </p:txBody>
      </p:sp>
      <p:pic>
        <p:nvPicPr>
          <p:cNvPr id="4" name="Picture 3">
            <a:extLst>
              <a:ext uri="{FF2B5EF4-FFF2-40B4-BE49-F238E27FC236}">
                <a16:creationId xmlns:a16="http://schemas.microsoft.com/office/drawing/2014/main" id="{1CEC0B60-3BC9-2529-CE96-1554C0B73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584" y="2135307"/>
            <a:ext cx="2197193" cy="2197193"/>
          </a:xfrm>
          <a:prstGeom prst="rect">
            <a:avLst/>
          </a:prstGeom>
        </p:spPr>
      </p:pic>
    </p:spTree>
    <p:extLst>
      <p:ext uri="{BB962C8B-B14F-4D97-AF65-F5344CB8AC3E}">
        <p14:creationId xmlns:p14="http://schemas.microsoft.com/office/powerpoint/2010/main" val="2740553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FDD1-7017-B7E4-88C2-3423B61ED1E7}"/>
              </a:ext>
            </a:extLst>
          </p:cNvPr>
          <p:cNvSpPr>
            <a:spLocks noGrp="1"/>
          </p:cNvSpPr>
          <p:nvPr>
            <p:ph type="title"/>
          </p:nvPr>
        </p:nvSpPr>
        <p:spPr>
          <a:xfrm>
            <a:off x="2548626" y="945995"/>
            <a:ext cx="6667437" cy="1570962"/>
          </a:xfrm>
        </p:spPr>
        <p:txBody>
          <a:bodyPr>
            <a:normAutofit fontScale="90000"/>
          </a:bodyPr>
          <a:lstStyle/>
          <a:p>
            <a:pPr algn="ctr"/>
            <a:br>
              <a:rPr lang="en-US" b="1" dirty="0">
                <a:solidFill>
                  <a:schemeClr val="tx1"/>
                </a:solidFill>
                <a:effectLst/>
                <a:latin typeface="Helvetica Neue" panose="02000503000000020004" pitchFamily="2" charset="0"/>
              </a:rPr>
            </a:br>
            <a:br>
              <a:rPr lang="en-US" b="1" dirty="0">
                <a:solidFill>
                  <a:schemeClr val="tx1"/>
                </a:solidFill>
                <a:effectLst/>
                <a:latin typeface="Helvetica Neue" panose="02000503000000020004" pitchFamily="2" charset="0"/>
              </a:rPr>
            </a:br>
            <a:br>
              <a:rPr lang="en-US" b="1" dirty="0">
                <a:solidFill>
                  <a:schemeClr val="tx1"/>
                </a:solidFill>
                <a:effectLst/>
                <a:latin typeface="Helvetica Neue" panose="02000503000000020004" pitchFamily="2" charset="0"/>
              </a:rPr>
            </a:br>
            <a:br>
              <a:rPr lang="en-US" b="1" dirty="0">
                <a:solidFill>
                  <a:schemeClr val="tx1"/>
                </a:solidFill>
                <a:effectLst/>
                <a:latin typeface="Helvetica Neue" panose="02000503000000020004" pitchFamily="2" charset="0"/>
              </a:rPr>
            </a:br>
            <a:r>
              <a:rPr lang="en-US" b="1" dirty="0">
                <a:solidFill>
                  <a:srgbClr val="26282A"/>
                </a:solidFill>
                <a:effectLst/>
                <a:latin typeface="Helvetica Neue" panose="02000503000000020004" pitchFamily="2" charset="0"/>
              </a:rPr>
              <a:t>Vocational Services </a:t>
            </a:r>
            <a:br>
              <a:rPr lang="en-US" b="1" dirty="0">
                <a:solidFill>
                  <a:srgbClr val="26282A"/>
                </a:solidFill>
                <a:effectLst/>
                <a:latin typeface="Helvetica Neue" panose="02000503000000020004" pitchFamily="2" charset="0"/>
              </a:rPr>
            </a:br>
            <a:r>
              <a:rPr lang="en-US" b="1" dirty="0">
                <a:solidFill>
                  <a:srgbClr val="26282A"/>
                </a:solidFill>
                <a:effectLst/>
                <a:latin typeface="Helvetica Neue" panose="02000503000000020004" pitchFamily="2" charset="0"/>
              </a:rPr>
              <a:t>Award</a:t>
            </a:r>
            <a:br>
              <a:rPr lang="en-US" dirty="0">
                <a:solidFill>
                  <a:srgbClr val="500050"/>
                </a:solidFill>
                <a:effectLst/>
                <a:latin typeface="Helvetica Neue" panose="02000503000000020004" pitchFamily="2" charset="0"/>
              </a:rPr>
            </a:br>
            <a:br>
              <a:rPr lang="en-US" dirty="0">
                <a:solidFill>
                  <a:srgbClr val="26282A"/>
                </a:solidFill>
                <a:effectLst/>
                <a:latin typeface="Helvetica Neue" panose="02000503000000020004" pitchFamily="2" charset="0"/>
              </a:rPr>
            </a:br>
            <a:br>
              <a:rPr lang="en-US" dirty="0">
                <a:solidFill>
                  <a:srgbClr val="26282A"/>
                </a:solidFill>
                <a:effectLst/>
                <a:latin typeface="Helvetica Neue" panose="02000503000000020004" pitchFamily="2" charset="0"/>
              </a:rPr>
            </a:br>
            <a:br>
              <a:rPr lang="en-US" dirty="0">
                <a:solidFill>
                  <a:schemeClr val="tx1"/>
                </a:solidFill>
                <a:effectLst/>
                <a:latin typeface="Helvetica Neue" panose="02000503000000020004" pitchFamily="2" charset="0"/>
              </a:rPr>
            </a:br>
            <a:endParaRPr lang="en-US" dirty="0"/>
          </a:p>
        </p:txBody>
      </p:sp>
      <p:sp>
        <p:nvSpPr>
          <p:cNvPr id="3" name="Text Placeholder 2">
            <a:extLst>
              <a:ext uri="{FF2B5EF4-FFF2-40B4-BE49-F238E27FC236}">
                <a16:creationId xmlns:a16="http://schemas.microsoft.com/office/drawing/2014/main" id="{0EA29E4C-806E-B7E0-CC60-AC51CCF40D7F}"/>
              </a:ext>
            </a:extLst>
          </p:cNvPr>
          <p:cNvSpPr>
            <a:spLocks noGrp="1"/>
          </p:cNvSpPr>
          <p:nvPr>
            <p:ph type="body" idx="1"/>
          </p:nvPr>
        </p:nvSpPr>
        <p:spPr>
          <a:xfrm>
            <a:off x="2007873" y="3534980"/>
            <a:ext cx="7388375" cy="1570962"/>
          </a:xfrm>
        </p:spPr>
        <p:txBody>
          <a:bodyPr>
            <a:noAutofit/>
          </a:bodyPr>
          <a:lstStyle/>
          <a:p>
            <a:pPr algn="ctr"/>
            <a:r>
              <a:rPr lang="en-US" sz="3600" b="1" dirty="0"/>
              <a:t>3rd Place </a:t>
            </a:r>
          </a:p>
          <a:p>
            <a:pPr algn="ctr"/>
            <a:r>
              <a:rPr lang="en-US" sz="3600" b="1" dirty="0"/>
              <a:t>Gainesville, Florida</a:t>
            </a:r>
          </a:p>
          <a:p>
            <a:pPr algn="ctr"/>
            <a:r>
              <a:rPr lang="en-US" sz="3600" dirty="0"/>
              <a:t>353 Points</a:t>
            </a:r>
          </a:p>
          <a:p>
            <a:pPr algn="ctr"/>
            <a:r>
              <a:rPr lang="en-US" sz="4000" dirty="0"/>
              <a:t>Displaced Homemaker Program</a:t>
            </a:r>
          </a:p>
        </p:txBody>
      </p:sp>
      <p:pic>
        <p:nvPicPr>
          <p:cNvPr id="4" name="Picture 3">
            <a:extLst>
              <a:ext uri="{FF2B5EF4-FFF2-40B4-BE49-F238E27FC236}">
                <a16:creationId xmlns:a16="http://schemas.microsoft.com/office/drawing/2014/main" id="{69C74834-DE0B-6361-8EEA-44C89E3B7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13" y="609600"/>
            <a:ext cx="1984166" cy="1907357"/>
          </a:xfrm>
          <a:prstGeom prst="rect">
            <a:avLst/>
          </a:prstGeom>
        </p:spPr>
      </p:pic>
    </p:spTree>
    <p:extLst>
      <p:ext uri="{BB962C8B-B14F-4D97-AF65-F5344CB8AC3E}">
        <p14:creationId xmlns:p14="http://schemas.microsoft.com/office/powerpoint/2010/main" val="1482923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8FC87683-E3AF-8A91-4D41-75DDE68B0F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49" b="5429"/>
          <a:stretch>
            <a:fillRect/>
          </a:stretch>
        </p:blipFill>
        <p:spPr bwMode="auto">
          <a:xfrm>
            <a:off x="2290927" y="355861"/>
            <a:ext cx="5140325" cy="6146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120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FDD1-7017-B7E4-88C2-3423B61ED1E7}"/>
              </a:ext>
            </a:extLst>
          </p:cNvPr>
          <p:cNvSpPr>
            <a:spLocks noGrp="1"/>
          </p:cNvSpPr>
          <p:nvPr>
            <p:ph type="title"/>
          </p:nvPr>
        </p:nvSpPr>
        <p:spPr>
          <a:xfrm>
            <a:off x="2490952" y="1085960"/>
            <a:ext cx="6667437" cy="1570962"/>
          </a:xfrm>
        </p:spPr>
        <p:txBody>
          <a:bodyPr>
            <a:normAutofit fontScale="90000"/>
          </a:bodyPr>
          <a:lstStyle/>
          <a:p>
            <a:pPr algn="ctr"/>
            <a:br>
              <a:rPr lang="en-US" b="1" dirty="0">
                <a:solidFill>
                  <a:schemeClr val="tx1"/>
                </a:solidFill>
                <a:effectLst/>
                <a:latin typeface="Helvetica Neue" panose="02000503000000020004" pitchFamily="2" charset="0"/>
              </a:rPr>
            </a:br>
            <a:br>
              <a:rPr lang="en-US" b="1" dirty="0">
                <a:solidFill>
                  <a:schemeClr val="tx1"/>
                </a:solidFill>
                <a:effectLst/>
                <a:latin typeface="Helvetica Neue" panose="02000503000000020004" pitchFamily="2" charset="0"/>
              </a:rPr>
            </a:br>
            <a:br>
              <a:rPr lang="en-US" b="1" dirty="0">
                <a:solidFill>
                  <a:schemeClr val="tx1"/>
                </a:solidFill>
                <a:effectLst/>
                <a:latin typeface="Helvetica Neue" panose="02000503000000020004" pitchFamily="2" charset="0"/>
              </a:rPr>
            </a:br>
            <a:r>
              <a:rPr lang="en-US" b="1" dirty="0">
                <a:solidFill>
                  <a:srgbClr val="26282A"/>
                </a:solidFill>
                <a:effectLst/>
                <a:latin typeface="Helvetica Neue" panose="02000503000000020004" pitchFamily="2" charset="0"/>
              </a:rPr>
              <a:t>Vocational Services </a:t>
            </a:r>
            <a:br>
              <a:rPr lang="en-US" b="1" dirty="0">
                <a:solidFill>
                  <a:srgbClr val="26282A"/>
                </a:solidFill>
                <a:effectLst/>
                <a:latin typeface="Helvetica Neue" panose="02000503000000020004" pitchFamily="2" charset="0"/>
              </a:rPr>
            </a:br>
            <a:r>
              <a:rPr lang="en-US" b="1" dirty="0">
                <a:solidFill>
                  <a:srgbClr val="26282A"/>
                </a:solidFill>
                <a:effectLst/>
                <a:latin typeface="Helvetica Neue" panose="02000503000000020004" pitchFamily="2" charset="0"/>
              </a:rPr>
              <a:t>Award</a:t>
            </a:r>
            <a:br>
              <a:rPr lang="en-US" dirty="0">
                <a:solidFill>
                  <a:srgbClr val="500050"/>
                </a:solidFill>
                <a:effectLst/>
                <a:latin typeface="Helvetica Neue" panose="02000503000000020004" pitchFamily="2" charset="0"/>
              </a:rPr>
            </a:br>
            <a:br>
              <a:rPr lang="en-US" dirty="0">
                <a:solidFill>
                  <a:srgbClr val="26282A"/>
                </a:solidFill>
                <a:effectLst/>
                <a:latin typeface="Helvetica Neue" panose="02000503000000020004" pitchFamily="2" charset="0"/>
              </a:rPr>
            </a:br>
            <a:br>
              <a:rPr lang="en-US" dirty="0">
                <a:solidFill>
                  <a:srgbClr val="26282A"/>
                </a:solidFill>
                <a:effectLst/>
                <a:latin typeface="Helvetica Neue" panose="02000503000000020004" pitchFamily="2" charset="0"/>
              </a:rPr>
            </a:br>
            <a:br>
              <a:rPr lang="en-US" dirty="0">
                <a:solidFill>
                  <a:schemeClr val="tx1"/>
                </a:solidFill>
                <a:effectLst/>
                <a:latin typeface="Helvetica Neue" panose="02000503000000020004" pitchFamily="2" charset="0"/>
              </a:rPr>
            </a:br>
            <a:endParaRPr lang="en-US" dirty="0"/>
          </a:p>
        </p:txBody>
      </p:sp>
      <p:sp>
        <p:nvSpPr>
          <p:cNvPr id="3" name="Text Placeholder 2">
            <a:extLst>
              <a:ext uri="{FF2B5EF4-FFF2-40B4-BE49-F238E27FC236}">
                <a16:creationId xmlns:a16="http://schemas.microsoft.com/office/drawing/2014/main" id="{0EA29E4C-806E-B7E0-CC60-AC51CCF40D7F}"/>
              </a:ext>
            </a:extLst>
          </p:cNvPr>
          <p:cNvSpPr>
            <a:spLocks noGrp="1"/>
          </p:cNvSpPr>
          <p:nvPr>
            <p:ph type="body" idx="1"/>
          </p:nvPr>
        </p:nvSpPr>
        <p:spPr>
          <a:xfrm>
            <a:off x="2007873" y="3157979"/>
            <a:ext cx="7388375" cy="1947963"/>
          </a:xfrm>
        </p:spPr>
        <p:txBody>
          <a:bodyPr>
            <a:noAutofit/>
          </a:bodyPr>
          <a:lstStyle/>
          <a:p>
            <a:pPr algn="ctr"/>
            <a:r>
              <a:rPr lang="en-US" sz="3600" b="1" dirty="0"/>
              <a:t>2nd Place </a:t>
            </a:r>
          </a:p>
          <a:p>
            <a:pPr algn="ctr"/>
            <a:r>
              <a:rPr lang="en-US" sz="3600" b="1" dirty="0"/>
              <a:t>Lake County, Florida</a:t>
            </a:r>
          </a:p>
          <a:p>
            <a:pPr algn="ctr"/>
            <a:r>
              <a:rPr lang="en-US" sz="3600" dirty="0"/>
              <a:t>364 Points</a:t>
            </a:r>
          </a:p>
          <a:p>
            <a:pPr algn="ctr"/>
            <a:r>
              <a:rPr lang="en-US" sz="3600" dirty="0"/>
              <a:t>Brighter Futures Scholarships</a:t>
            </a:r>
          </a:p>
        </p:txBody>
      </p:sp>
      <p:pic>
        <p:nvPicPr>
          <p:cNvPr id="4" name="Picture 3">
            <a:extLst>
              <a:ext uri="{FF2B5EF4-FFF2-40B4-BE49-F238E27FC236}">
                <a16:creationId xmlns:a16="http://schemas.microsoft.com/office/drawing/2014/main" id="{69C74834-DE0B-6361-8EEA-44C89E3B7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13" y="609600"/>
            <a:ext cx="1984166" cy="1879076"/>
          </a:xfrm>
          <a:prstGeom prst="rect">
            <a:avLst/>
          </a:prstGeom>
        </p:spPr>
      </p:pic>
    </p:spTree>
    <p:extLst>
      <p:ext uri="{BB962C8B-B14F-4D97-AF65-F5344CB8AC3E}">
        <p14:creationId xmlns:p14="http://schemas.microsoft.com/office/powerpoint/2010/main" val="1052594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FDD1-7017-B7E4-88C2-3423B61ED1E7}"/>
              </a:ext>
            </a:extLst>
          </p:cNvPr>
          <p:cNvSpPr>
            <a:spLocks noGrp="1"/>
          </p:cNvSpPr>
          <p:nvPr>
            <p:ph type="title"/>
          </p:nvPr>
        </p:nvSpPr>
        <p:spPr>
          <a:xfrm>
            <a:off x="2417379" y="908287"/>
            <a:ext cx="6667437" cy="1570962"/>
          </a:xfrm>
        </p:spPr>
        <p:txBody>
          <a:bodyPr>
            <a:normAutofit fontScale="90000"/>
          </a:bodyPr>
          <a:lstStyle/>
          <a:p>
            <a:pPr algn="ctr"/>
            <a:br>
              <a:rPr lang="en-US" b="1" dirty="0">
                <a:solidFill>
                  <a:schemeClr val="tx1"/>
                </a:solidFill>
                <a:effectLst/>
                <a:latin typeface="Helvetica Neue" panose="02000503000000020004" pitchFamily="2" charset="0"/>
              </a:rPr>
            </a:br>
            <a:br>
              <a:rPr lang="en-US" b="1" dirty="0">
                <a:solidFill>
                  <a:schemeClr val="tx1"/>
                </a:solidFill>
                <a:effectLst/>
                <a:latin typeface="Helvetica Neue" panose="02000503000000020004" pitchFamily="2" charset="0"/>
              </a:rPr>
            </a:br>
            <a:br>
              <a:rPr lang="en-US" b="1" dirty="0">
                <a:solidFill>
                  <a:schemeClr val="tx1"/>
                </a:solidFill>
                <a:effectLst/>
                <a:latin typeface="Helvetica Neue" panose="02000503000000020004" pitchFamily="2" charset="0"/>
              </a:rPr>
            </a:br>
            <a:r>
              <a:rPr lang="en-US" b="1" dirty="0">
                <a:solidFill>
                  <a:srgbClr val="26282A"/>
                </a:solidFill>
                <a:effectLst/>
                <a:latin typeface="Helvetica Neue" panose="02000503000000020004" pitchFamily="2" charset="0"/>
              </a:rPr>
              <a:t>Vocational Services </a:t>
            </a:r>
            <a:br>
              <a:rPr lang="en-US" b="1" dirty="0">
                <a:solidFill>
                  <a:srgbClr val="26282A"/>
                </a:solidFill>
                <a:effectLst/>
                <a:latin typeface="Helvetica Neue" panose="02000503000000020004" pitchFamily="2" charset="0"/>
              </a:rPr>
            </a:br>
            <a:r>
              <a:rPr lang="en-US" b="1" dirty="0">
                <a:solidFill>
                  <a:srgbClr val="26282A"/>
                </a:solidFill>
                <a:effectLst/>
                <a:latin typeface="Helvetica Neue" panose="02000503000000020004" pitchFamily="2" charset="0"/>
              </a:rPr>
              <a:t>Award</a:t>
            </a:r>
            <a:br>
              <a:rPr lang="en-US" dirty="0">
                <a:solidFill>
                  <a:srgbClr val="500050"/>
                </a:solidFill>
                <a:effectLst/>
                <a:latin typeface="Helvetica Neue" panose="02000503000000020004" pitchFamily="2" charset="0"/>
              </a:rPr>
            </a:br>
            <a:br>
              <a:rPr lang="en-US" dirty="0">
                <a:solidFill>
                  <a:srgbClr val="26282A"/>
                </a:solidFill>
                <a:effectLst/>
                <a:latin typeface="Helvetica Neue" panose="02000503000000020004" pitchFamily="2" charset="0"/>
              </a:rPr>
            </a:br>
            <a:br>
              <a:rPr lang="en-US" dirty="0">
                <a:solidFill>
                  <a:srgbClr val="26282A"/>
                </a:solidFill>
                <a:effectLst/>
                <a:latin typeface="Helvetica Neue" panose="02000503000000020004" pitchFamily="2" charset="0"/>
              </a:rPr>
            </a:br>
            <a:br>
              <a:rPr lang="en-US" dirty="0">
                <a:solidFill>
                  <a:schemeClr val="tx1"/>
                </a:solidFill>
                <a:effectLst/>
                <a:latin typeface="Helvetica Neue" panose="02000503000000020004" pitchFamily="2" charset="0"/>
              </a:rPr>
            </a:br>
            <a:endParaRPr lang="en-US" dirty="0"/>
          </a:p>
        </p:txBody>
      </p:sp>
      <p:sp>
        <p:nvSpPr>
          <p:cNvPr id="3" name="Text Placeholder 2">
            <a:extLst>
              <a:ext uri="{FF2B5EF4-FFF2-40B4-BE49-F238E27FC236}">
                <a16:creationId xmlns:a16="http://schemas.microsoft.com/office/drawing/2014/main" id="{0EA29E4C-806E-B7E0-CC60-AC51CCF40D7F}"/>
              </a:ext>
            </a:extLst>
          </p:cNvPr>
          <p:cNvSpPr>
            <a:spLocks noGrp="1"/>
          </p:cNvSpPr>
          <p:nvPr>
            <p:ph type="body" idx="1"/>
          </p:nvPr>
        </p:nvSpPr>
        <p:spPr>
          <a:xfrm>
            <a:off x="2007873" y="3534980"/>
            <a:ext cx="7388375" cy="1570962"/>
          </a:xfrm>
        </p:spPr>
        <p:txBody>
          <a:bodyPr>
            <a:noAutofit/>
          </a:bodyPr>
          <a:lstStyle/>
          <a:p>
            <a:pPr algn="ctr"/>
            <a:r>
              <a:rPr lang="en-US" sz="3600" b="1" dirty="0"/>
              <a:t>1st Place </a:t>
            </a:r>
          </a:p>
          <a:p>
            <a:pPr algn="ctr"/>
            <a:r>
              <a:rPr lang="en-US" sz="3600" b="1" dirty="0"/>
              <a:t>Spartanburg, South Carolina</a:t>
            </a:r>
          </a:p>
          <a:p>
            <a:pPr algn="ctr"/>
            <a:r>
              <a:rPr lang="en-US" sz="3600" dirty="0"/>
              <a:t>383 Points</a:t>
            </a:r>
          </a:p>
          <a:p>
            <a:pPr algn="ctr"/>
            <a:r>
              <a:rPr lang="en-US" sz="4000" dirty="0"/>
              <a:t>The Eula Sherman Vocational Scholarship</a:t>
            </a:r>
          </a:p>
        </p:txBody>
      </p:sp>
      <p:pic>
        <p:nvPicPr>
          <p:cNvPr id="4" name="Picture 3">
            <a:extLst>
              <a:ext uri="{FF2B5EF4-FFF2-40B4-BE49-F238E27FC236}">
                <a16:creationId xmlns:a16="http://schemas.microsoft.com/office/drawing/2014/main" id="{69C74834-DE0B-6361-8EEA-44C89E3B7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13" y="609600"/>
            <a:ext cx="1984166" cy="1869649"/>
          </a:xfrm>
          <a:prstGeom prst="rect">
            <a:avLst/>
          </a:prstGeom>
        </p:spPr>
      </p:pic>
    </p:spTree>
    <p:extLst>
      <p:ext uri="{BB962C8B-B14F-4D97-AF65-F5344CB8AC3E}">
        <p14:creationId xmlns:p14="http://schemas.microsoft.com/office/powerpoint/2010/main" val="3791435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799E0C-7692-0B34-D796-5A51C95F8D7A}"/>
              </a:ext>
            </a:extLst>
          </p:cNvPr>
          <p:cNvPicPr>
            <a:picLocks noChangeAspect="1"/>
          </p:cNvPicPr>
          <p:nvPr/>
        </p:nvPicPr>
        <p:blipFill>
          <a:blip r:embed="rId3"/>
          <a:srcRect l="1262" t="2642" r="52262" b="2771"/>
          <a:stretch>
            <a:fillRect/>
          </a:stretch>
        </p:blipFill>
        <p:spPr>
          <a:xfrm>
            <a:off x="408495" y="622168"/>
            <a:ext cx="4374037" cy="3459637"/>
          </a:xfrm>
          <a:prstGeom prst="rect">
            <a:avLst/>
          </a:prstGeom>
        </p:spPr>
      </p:pic>
      <p:pic>
        <p:nvPicPr>
          <p:cNvPr id="2" name="Picture 1">
            <a:extLst>
              <a:ext uri="{FF2B5EF4-FFF2-40B4-BE49-F238E27FC236}">
                <a16:creationId xmlns:a16="http://schemas.microsoft.com/office/drawing/2014/main" id="{0A979956-CF71-5BA6-ED1A-095A059BE046}"/>
              </a:ext>
            </a:extLst>
          </p:cNvPr>
          <p:cNvPicPr>
            <a:picLocks noChangeAspect="1"/>
          </p:cNvPicPr>
          <p:nvPr/>
        </p:nvPicPr>
        <p:blipFill>
          <a:blip r:embed="rId3"/>
          <a:srcRect l="51545" t="2642" r="1979" b="2771"/>
          <a:stretch>
            <a:fillRect/>
          </a:stretch>
        </p:blipFill>
        <p:spPr>
          <a:xfrm>
            <a:off x="4782532" y="2486319"/>
            <a:ext cx="4374037" cy="3459637"/>
          </a:xfrm>
          <a:prstGeom prst="rect">
            <a:avLst/>
          </a:prstGeom>
        </p:spPr>
      </p:pic>
    </p:spTree>
    <p:extLst>
      <p:ext uri="{BB962C8B-B14F-4D97-AF65-F5344CB8AC3E}">
        <p14:creationId xmlns:p14="http://schemas.microsoft.com/office/powerpoint/2010/main" val="442271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FDD1-7017-B7E4-88C2-3423B61ED1E7}"/>
              </a:ext>
            </a:extLst>
          </p:cNvPr>
          <p:cNvSpPr>
            <a:spLocks noGrp="1"/>
          </p:cNvSpPr>
          <p:nvPr>
            <p:ph type="title"/>
          </p:nvPr>
        </p:nvSpPr>
        <p:spPr>
          <a:xfrm>
            <a:off x="1791094" y="1538447"/>
            <a:ext cx="8540684" cy="1222099"/>
          </a:xfrm>
        </p:spPr>
        <p:txBody>
          <a:bodyPr>
            <a:normAutofit fontScale="90000"/>
          </a:bodyPr>
          <a:lstStyle/>
          <a:p>
            <a:pPr algn="ctr"/>
            <a:br>
              <a:rPr lang="en-US" b="1" dirty="0">
                <a:solidFill>
                  <a:schemeClr val="tx1"/>
                </a:solidFill>
                <a:effectLst/>
                <a:latin typeface="Helvetica Neue" panose="02000503000000020004" pitchFamily="2" charset="0"/>
              </a:rPr>
            </a:br>
            <a:br>
              <a:rPr lang="en-US" b="1" dirty="0">
                <a:solidFill>
                  <a:schemeClr val="tx1"/>
                </a:solidFill>
                <a:effectLst/>
                <a:latin typeface="Helvetica Neue" panose="02000503000000020004" pitchFamily="2" charset="0"/>
              </a:rPr>
            </a:br>
            <a:br>
              <a:rPr lang="en-US" b="1" dirty="0">
                <a:solidFill>
                  <a:schemeClr val="tx1"/>
                </a:solidFill>
                <a:effectLst/>
                <a:latin typeface="Helvetica Neue" panose="02000503000000020004" pitchFamily="2" charset="0"/>
              </a:rPr>
            </a:br>
            <a:r>
              <a:rPr lang="en-US" b="1" dirty="0">
                <a:solidFill>
                  <a:srgbClr val="26282A"/>
                </a:solidFill>
                <a:effectLst/>
                <a:latin typeface="Helvetica Neue" panose="02000503000000020004" pitchFamily="2" charset="0"/>
              </a:rPr>
              <a:t>Cassie S. Dollar Rehabilitative Service Award</a:t>
            </a:r>
            <a:br>
              <a:rPr lang="en-US" b="1" dirty="0">
                <a:solidFill>
                  <a:srgbClr val="26282A"/>
                </a:solidFill>
                <a:effectLst/>
                <a:latin typeface="Helvetica Neue" panose="02000503000000020004" pitchFamily="2" charset="0"/>
              </a:rPr>
            </a:br>
            <a:br>
              <a:rPr lang="en-US" dirty="0">
                <a:solidFill>
                  <a:srgbClr val="500050"/>
                </a:solidFill>
                <a:effectLst/>
                <a:latin typeface="Helvetica Neue" panose="02000503000000020004" pitchFamily="2" charset="0"/>
              </a:rPr>
            </a:br>
            <a:br>
              <a:rPr lang="en-US" dirty="0">
                <a:solidFill>
                  <a:srgbClr val="26282A"/>
                </a:solidFill>
                <a:effectLst/>
                <a:latin typeface="Helvetica Neue" panose="02000503000000020004" pitchFamily="2" charset="0"/>
              </a:rPr>
            </a:br>
            <a:br>
              <a:rPr lang="en-US" dirty="0">
                <a:solidFill>
                  <a:srgbClr val="26282A"/>
                </a:solidFill>
                <a:effectLst/>
                <a:latin typeface="Helvetica Neue" panose="02000503000000020004" pitchFamily="2" charset="0"/>
              </a:rPr>
            </a:br>
            <a:br>
              <a:rPr lang="en-US" dirty="0">
                <a:solidFill>
                  <a:schemeClr val="tx1"/>
                </a:solidFill>
                <a:effectLst/>
                <a:latin typeface="Helvetica Neue" panose="02000503000000020004" pitchFamily="2" charset="0"/>
              </a:rPr>
            </a:br>
            <a:endParaRPr lang="en-US" dirty="0"/>
          </a:p>
        </p:txBody>
      </p:sp>
      <p:sp>
        <p:nvSpPr>
          <p:cNvPr id="3" name="Text Placeholder 2">
            <a:extLst>
              <a:ext uri="{FF2B5EF4-FFF2-40B4-BE49-F238E27FC236}">
                <a16:creationId xmlns:a16="http://schemas.microsoft.com/office/drawing/2014/main" id="{0EA29E4C-806E-B7E0-CC60-AC51CCF40D7F}"/>
              </a:ext>
            </a:extLst>
          </p:cNvPr>
          <p:cNvSpPr>
            <a:spLocks noGrp="1"/>
          </p:cNvSpPr>
          <p:nvPr>
            <p:ph type="body" idx="1"/>
          </p:nvPr>
        </p:nvSpPr>
        <p:spPr>
          <a:xfrm>
            <a:off x="2007873" y="2760546"/>
            <a:ext cx="7388375" cy="2345395"/>
          </a:xfrm>
        </p:spPr>
        <p:txBody>
          <a:bodyPr>
            <a:noAutofit/>
          </a:bodyPr>
          <a:lstStyle/>
          <a:p>
            <a:pPr algn="ctr"/>
            <a:endParaRPr lang="en-US" sz="3600" b="1" dirty="0"/>
          </a:p>
          <a:p>
            <a:pPr algn="ctr"/>
            <a:r>
              <a:rPr lang="en-US" sz="3600" b="1" dirty="0"/>
              <a:t>3rd Place </a:t>
            </a:r>
          </a:p>
          <a:p>
            <a:pPr algn="ctr"/>
            <a:r>
              <a:rPr lang="en-US" sz="3600" b="1" dirty="0"/>
              <a:t>Lake City, Florida</a:t>
            </a:r>
          </a:p>
          <a:p>
            <a:pPr algn="ctr"/>
            <a:r>
              <a:rPr lang="en-US" sz="3600" dirty="0"/>
              <a:t>317 Points</a:t>
            </a:r>
          </a:p>
          <a:p>
            <a:pPr algn="ctr"/>
            <a:r>
              <a:rPr lang="en-US" sz="3600" dirty="0"/>
              <a:t>Full Tummies, Full Attention:  Backpack Project</a:t>
            </a:r>
          </a:p>
        </p:txBody>
      </p:sp>
      <p:pic>
        <p:nvPicPr>
          <p:cNvPr id="4" name="Picture 3">
            <a:extLst>
              <a:ext uri="{FF2B5EF4-FFF2-40B4-BE49-F238E27FC236}">
                <a16:creationId xmlns:a16="http://schemas.microsoft.com/office/drawing/2014/main" id="{69C74834-DE0B-6361-8EEA-44C89E3B7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13" y="609600"/>
            <a:ext cx="1875759" cy="1794235"/>
          </a:xfrm>
          <a:prstGeom prst="rect">
            <a:avLst/>
          </a:prstGeom>
        </p:spPr>
      </p:pic>
    </p:spTree>
    <p:extLst>
      <p:ext uri="{BB962C8B-B14F-4D97-AF65-F5344CB8AC3E}">
        <p14:creationId xmlns:p14="http://schemas.microsoft.com/office/powerpoint/2010/main" val="3260030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4EB70F-41B2-D6F5-33D5-C4D426389048}"/>
              </a:ext>
            </a:extLst>
          </p:cNvPr>
          <p:cNvPicPr>
            <a:picLocks noChangeAspect="1"/>
          </p:cNvPicPr>
          <p:nvPr/>
        </p:nvPicPr>
        <p:blipFill>
          <a:blip r:embed="rId3"/>
          <a:srcRect l="5384" t="3162" r="7757" b="3092"/>
          <a:stretch>
            <a:fillRect/>
          </a:stretch>
        </p:blipFill>
        <p:spPr>
          <a:xfrm>
            <a:off x="3007150" y="214459"/>
            <a:ext cx="4600282" cy="6429081"/>
          </a:xfrm>
          <a:prstGeom prst="rect">
            <a:avLst/>
          </a:prstGeom>
        </p:spPr>
      </p:pic>
    </p:spTree>
    <p:extLst>
      <p:ext uri="{BB962C8B-B14F-4D97-AF65-F5344CB8AC3E}">
        <p14:creationId xmlns:p14="http://schemas.microsoft.com/office/powerpoint/2010/main" val="41697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FDD1-7017-B7E4-88C2-3423B61ED1E7}"/>
              </a:ext>
            </a:extLst>
          </p:cNvPr>
          <p:cNvSpPr>
            <a:spLocks noGrp="1"/>
          </p:cNvSpPr>
          <p:nvPr>
            <p:ph type="title"/>
          </p:nvPr>
        </p:nvSpPr>
        <p:spPr>
          <a:xfrm>
            <a:off x="2187018" y="1277467"/>
            <a:ext cx="7654565" cy="1831942"/>
          </a:xfrm>
        </p:spPr>
        <p:txBody>
          <a:bodyPr>
            <a:normAutofit fontScale="90000"/>
          </a:bodyPr>
          <a:lstStyle/>
          <a:p>
            <a:pPr algn="ctr"/>
            <a:br>
              <a:rPr lang="en-US" b="1" dirty="0">
                <a:solidFill>
                  <a:schemeClr val="tx1"/>
                </a:solidFill>
                <a:effectLst/>
                <a:latin typeface="Helvetica Neue" panose="02000503000000020004" pitchFamily="2" charset="0"/>
              </a:rPr>
            </a:br>
            <a:br>
              <a:rPr lang="en-US" b="1" dirty="0">
                <a:solidFill>
                  <a:schemeClr val="tx1"/>
                </a:solidFill>
                <a:effectLst/>
                <a:latin typeface="Helvetica Neue" panose="02000503000000020004" pitchFamily="2" charset="0"/>
              </a:rPr>
            </a:br>
            <a:br>
              <a:rPr lang="en-US" b="1" dirty="0">
                <a:solidFill>
                  <a:schemeClr val="tx1"/>
                </a:solidFill>
                <a:effectLst/>
                <a:latin typeface="Helvetica Neue" panose="02000503000000020004" pitchFamily="2" charset="0"/>
              </a:rPr>
            </a:br>
            <a:r>
              <a:rPr lang="en-US" b="1" dirty="0">
                <a:solidFill>
                  <a:srgbClr val="26282A"/>
                </a:solidFill>
                <a:effectLst/>
                <a:latin typeface="Helvetica Neue" panose="02000503000000020004" pitchFamily="2" charset="0"/>
              </a:rPr>
              <a:t>Cassie S. Dollar Rehabilitative Service Award</a:t>
            </a:r>
            <a:br>
              <a:rPr lang="en-US" b="1" dirty="0">
                <a:solidFill>
                  <a:srgbClr val="26282A"/>
                </a:solidFill>
                <a:effectLst/>
                <a:latin typeface="Helvetica Neue" panose="02000503000000020004" pitchFamily="2" charset="0"/>
              </a:rPr>
            </a:br>
            <a:br>
              <a:rPr lang="en-US" dirty="0">
                <a:solidFill>
                  <a:srgbClr val="500050"/>
                </a:solidFill>
                <a:effectLst/>
                <a:latin typeface="Helvetica Neue" panose="02000503000000020004" pitchFamily="2" charset="0"/>
              </a:rPr>
            </a:br>
            <a:br>
              <a:rPr lang="en-US" dirty="0">
                <a:solidFill>
                  <a:srgbClr val="26282A"/>
                </a:solidFill>
                <a:effectLst/>
                <a:latin typeface="Helvetica Neue" panose="02000503000000020004" pitchFamily="2" charset="0"/>
              </a:rPr>
            </a:br>
            <a:br>
              <a:rPr lang="en-US" dirty="0">
                <a:solidFill>
                  <a:srgbClr val="26282A"/>
                </a:solidFill>
                <a:effectLst/>
                <a:latin typeface="Helvetica Neue" panose="02000503000000020004" pitchFamily="2" charset="0"/>
              </a:rPr>
            </a:br>
            <a:br>
              <a:rPr lang="en-US" dirty="0">
                <a:solidFill>
                  <a:schemeClr val="tx1"/>
                </a:solidFill>
                <a:effectLst/>
                <a:latin typeface="Helvetica Neue" panose="02000503000000020004" pitchFamily="2" charset="0"/>
              </a:rPr>
            </a:br>
            <a:endParaRPr lang="en-US" dirty="0"/>
          </a:p>
        </p:txBody>
      </p:sp>
      <p:sp>
        <p:nvSpPr>
          <p:cNvPr id="3" name="Text Placeholder 2">
            <a:extLst>
              <a:ext uri="{FF2B5EF4-FFF2-40B4-BE49-F238E27FC236}">
                <a16:creationId xmlns:a16="http://schemas.microsoft.com/office/drawing/2014/main" id="{0EA29E4C-806E-B7E0-CC60-AC51CCF40D7F}"/>
              </a:ext>
            </a:extLst>
          </p:cNvPr>
          <p:cNvSpPr>
            <a:spLocks noGrp="1"/>
          </p:cNvSpPr>
          <p:nvPr>
            <p:ph type="body" idx="1"/>
          </p:nvPr>
        </p:nvSpPr>
        <p:spPr>
          <a:xfrm>
            <a:off x="2007873" y="3195687"/>
            <a:ext cx="7388375" cy="1910255"/>
          </a:xfrm>
        </p:spPr>
        <p:txBody>
          <a:bodyPr>
            <a:noAutofit/>
          </a:bodyPr>
          <a:lstStyle/>
          <a:p>
            <a:pPr algn="ctr"/>
            <a:r>
              <a:rPr lang="en-US" sz="3600" b="1" dirty="0"/>
              <a:t>2nd Place </a:t>
            </a:r>
          </a:p>
          <a:p>
            <a:pPr algn="ctr"/>
            <a:r>
              <a:rPr lang="en-US" sz="3600" b="1" dirty="0"/>
              <a:t>Charlotte, North Carolina</a:t>
            </a:r>
          </a:p>
          <a:p>
            <a:pPr algn="ctr"/>
            <a:r>
              <a:rPr lang="en-US" sz="3600" dirty="0"/>
              <a:t>341 Points</a:t>
            </a:r>
          </a:p>
          <a:p>
            <a:pPr algn="ctr"/>
            <a:r>
              <a:rPr lang="en-US" sz="3600" dirty="0"/>
              <a:t>A Little Bit of Faith</a:t>
            </a:r>
          </a:p>
        </p:txBody>
      </p:sp>
      <p:pic>
        <p:nvPicPr>
          <p:cNvPr id="4" name="Picture 3">
            <a:extLst>
              <a:ext uri="{FF2B5EF4-FFF2-40B4-BE49-F238E27FC236}">
                <a16:creationId xmlns:a16="http://schemas.microsoft.com/office/drawing/2014/main" id="{69C74834-DE0B-6361-8EEA-44C89E3B7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13" y="609600"/>
            <a:ext cx="1984166" cy="1831942"/>
          </a:xfrm>
          <a:prstGeom prst="rect">
            <a:avLst/>
          </a:prstGeom>
        </p:spPr>
      </p:pic>
    </p:spTree>
    <p:extLst>
      <p:ext uri="{BB962C8B-B14F-4D97-AF65-F5344CB8AC3E}">
        <p14:creationId xmlns:p14="http://schemas.microsoft.com/office/powerpoint/2010/main" val="2944595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B321D6-3BD7-4AA8-1303-AB9546CF170F}"/>
              </a:ext>
            </a:extLst>
          </p:cNvPr>
          <p:cNvPicPr>
            <a:picLocks noChangeAspect="1"/>
          </p:cNvPicPr>
          <p:nvPr/>
        </p:nvPicPr>
        <p:blipFill>
          <a:blip r:embed="rId3"/>
          <a:stretch>
            <a:fillRect/>
          </a:stretch>
        </p:blipFill>
        <p:spPr>
          <a:xfrm>
            <a:off x="1019528" y="697175"/>
            <a:ext cx="3359545" cy="4383156"/>
          </a:xfrm>
          <a:prstGeom prst="rect">
            <a:avLst/>
          </a:prstGeom>
        </p:spPr>
      </p:pic>
      <p:pic>
        <p:nvPicPr>
          <p:cNvPr id="5" name="Picture 4">
            <a:extLst>
              <a:ext uri="{FF2B5EF4-FFF2-40B4-BE49-F238E27FC236}">
                <a16:creationId xmlns:a16="http://schemas.microsoft.com/office/drawing/2014/main" id="{6A08C5BA-21CA-F2AE-C8A7-D2D5E269E445}"/>
              </a:ext>
            </a:extLst>
          </p:cNvPr>
          <p:cNvPicPr>
            <a:picLocks noChangeAspect="1"/>
          </p:cNvPicPr>
          <p:nvPr/>
        </p:nvPicPr>
        <p:blipFill>
          <a:blip r:embed="rId4"/>
          <a:stretch>
            <a:fillRect/>
          </a:stretch>
        </p:blipFill>
        <p:spPr>
          <a:xfrm>
            <a:off x="5024485" y="1932087"/>
            <a:ext cx="3476651" cy="4383156"/>
          </a:xfrm>
          <a:prstGeom prst="rect">
            <a:avLst/>
          </a:prstGeom>
        </p:spPr>
      </p:pic>
    </p:spTree>
    <p:extLst>
      <p:ext uri="{BB962C8B-B14F-4D97-AF65-F5344CB8AC3E}">
        <p14:creationId xmlns:p14="http://schemas.microsoft.com/office/powerpoint/2010/main" val="805185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FDD1-7017-B7E4-88C2-3423B61ED1E7}"/>
              </a:ext>
            </a:extLst>
          </p:cNvPr>
          <p:cNvSpPr>
            <a:spLocks noGrp="1"/>
          </p:cNvSpPr>
          <p:nvPr>
            <p:ph type="title"/>
          </p:nvPr>
        </p:nvSpPr>
        <p:spPr>
          <a:xfrm>
            <a:off x="2007874" y="1538447"/>
            <a:ext cx="8144794" cy="1570962"/>
          </a:xfrm>
        </p:spPr>
        <p:txBody>
          <a:bodyPr>
            <a:normAutofit fontScale="90000"/>
          </a:bodyPr>
          <a:lstStyle/>
          <a:p>
            <a:pPr algn="ctr"/>
            <a:br>
              <a:rPr lang="en-US" b="1" dirty="0">
                <a:solidFill>
                  <a:schemeClr val="tx1"/>
                </a:solidFill>
                <a:effectLst/>
                <a:latin typeface="Helvetica Neue" panose="02000503000000020004" pitchFamily="2" charset="0"/>
              </a:rPr>
            </a:br>
            <a:br>
              <a:rPr lang="en-US" b="1" dirty="0">
                <a:solidFill>
                  <a:schemeClr val="tx1"/>
                </a:solidFill>
                <a:effectLst/>
                <a:latin typeface="Helvetica Neue" panose="02000503000000020004" pitchFamily="2" charset="0"/>
              </a:rPr>
            </a:br>
            <a:br>
              <a:rPr lang="en-US" b="1" dirty="0">
                <a:solidFill>
                  <a:schemeClr val="tx1"/>
                </a:solidFill>
                <a:effectLst/>
                <a:latin typeface="Helvetica Neue" panose="02000503000000020004" pitchFamily="2" charset="0"/>
              </a:rPr>
            </a:br>
            <a:r>
              <a:rPr lang="en-US" b="1" dirty="0">
                <a:solidFill>
                  <a:srgbClr val="26282A"/>
                </a:solidFill>
                <a:effectLst/>
                <a:latin typeface="Helvetica Neue" panose="02000503000000020004" pitchFamily="2" charset="0"/>
              </a:rPr>
              <a:t>Cassie S. Dollar Rehabilitative Service Award</a:t>
            </a:r>
            <a:br>
              <a:rPr lang="en-US" b="1" dirty="0">
                <a:solidFill>
                  <a:srgbClr val="26282A"/>
                </a:solidFill>
                <a:effectLst/>
                <a:latin typeface="Helvetica Neue" panose="02000503000000020004" pitchFamily="2" charset="0"/>
              </a:rPr>
            </a:br>
            <a:br>
              <a:rPr lang="en-US" dirty="0">
                <a:solidFill>
                  <a:srgbClr val="500050"/>
                </a:solidFill>
                <a:effectLst/>
                <a:latin typeface="Helvetica Neue" panose="02000503000000020004" pitchFamily="2" charset="0"/>
              </a:rPr>
            </a:br>
            <a:br>
              <a:rPr lang="en-US" dirty="0">
                <a:solidFill>
                  <a:srgbClr val="26282A"/>
                </a:solidFill>
                <a:effectLst/>
                <a:latin typeface="Helvetica Neue" panose="02000503000000020004" pitchFamily="2" charset="0"/>
              </a:rPr>
            </a:br>
            <a:br>
              <a:rPr lang="en-US" dirty="0">
                <a:solidFill>
                  <a:srgbClr val="26282A"/>
                </a:solidFill>
                <a:effectLst/>
                <a:latin typeface="Helvetica Neue" panose="02000503000000020004" pitchFamily="2" charset="0"/>
              </a:rPr>
            </a:br>
            <a:br>
              <a:rPr lang="en-US" dirty="0">
                <a:solidFill>
                  <a:schemeClr val="tx1"/>
                </a:solidFill>
                <a:effectLst/>
                <a:latin typeface="Helvetica Neue" panose="02000503000000020004" pitchFamily="2" charset="0"/>
              </a:rPr>
            </a:br>
            <a:endParaRPr lang="en-US" dirty="0"/>
          </a:p>
        </p:txBody>
      </p:sp>
      <p:sp>
        <p:nvSpPr>
          <p:cNvPr id="3" name="Text Placeholder 2">
            <a:extLst>
              <a:ext uri="{FF2B5EF4-FFF2-40B4-BE49-F238E27FC236}">
                <a16:creationId xmlns:a16="http://schemas.microsoft.com/office/drawing/2014/main" id="{0EA29E4C-806E-B7E0-CC60-AC51CCF40D7F}"/>
              </a:ext>
            </a:extLst>
          </p:cNvPr>
          <p:cNvSpPr>
            <a:spLocks noGrp="1"/>
          </p:cNvSpPr>
          <p:nvPr>
            <p:ph type="body" idx="1"/>
          </p:nvPr>
        </p:nvSpPr>
        <p:spPr>
          <a:xfrm>
            <a:off x="2007873" y="2865748"/>
            <a:ext cx="7388375" cy="2240194"/>
          </a:xfrm>
        </p:spPr>
        <p:txBody>
          <a:bodyPr>
            <a:noAutofit/>
          </a:bodyPr>
          <a:lstStyle/>
          <a:p>
            <a:pPr algn="ctr"/>
            <a:endParaRPr lang="en-US" sz="3600" b="1" dirty="0"/>
          </a:p>
          <a:p>
            <a:pPr algn="ctr"/>
            <a:r>
              <a:rPr lang="en-US" sz="3600" b="1" dirty="0"/>
              <a:t>1st Place </a:t>
            </a:r>
          </a:p>
          <a:p>
            <a:pPr algn="ctr"/>
            <a:r>
              <a:rPr lang="en-US" sz="3600" b="1" dirty="0"/>
              <a:t>Raleigh, North Carolina</a:t>
            </a:r>
          </a:p>
          <a:p>
            <a:pPr algn="ctr"/>
            <a:r>
              <a:rPr lang="en-US" sz="3600" dirty="0"/>
              <a:t>345 Points</a:t>
            </a:r>
          </a:p>
          <a:p>
            <a:pPr algn="ctr"/>
            <a:r>
              <a:rPr lang="en-US" sz="3600" dirty="0"/>
              <a:t>Wake County VIPs </a:t>
            </a:r>
          </a:p>
          <a:p>
            <a:pPr algn="ctr"/>
            <a:r>
              <a:rPr lang="en-US" sz="3600" dirty="0"/>
              <a:t>(Visually Impaired Persons)</a:t>
            </a:r>
          </a:p>
        </p:txBody>
      </p:sp>
      <p:pic>
        <p:nvPicPr>
          <p:cNvPr id="4" name="Picture 3">
            <a:extLst>
              <a:ext uri="{FF2B5EF4-FFF2-40B4-BE49-F238E27FC236}">
                <a16:creationId xmlns:a16="http://schemas.microsoft.com/office/drawing/2014/main" id="{69C74834-DE0B-6361-8EEA-44C89E3B7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13" y="609600"/>
            <a:ext cx="1876354" cy="1794804"/>
          </a:xfrm>
          <a:prstGeom prst="rect">
            <a:avLst/>
          </a:prstGeom>
        </p:spPr>
      </p:pic>
    </p:spTree>
    <p:extLst>
      <p:ext uri="{BB962C8B-B14F-4D97-AF65-F5344CB8AC3E}">
        <p14:creationId xmlns:p14="http://schemas.microsoft.com/office/powerpoint/2010/main" val="1966704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764E-C207-2716-AECB-3A480CC7D9C1}"/>
              </a:ext>
            </a:extLst>
          </p:cNvPr>
          <p:cNvSpPr>
            <a:spLocks noGrp="1"/>
          </p:cNvSpPr>
          <p:nvPr>
            <p:ph type="title"/>
          </p:nvPr>
        </p:nvSpPr>
        <p:spPr>
          <a:xfrm>
            <a:off x="940093" y="462456"/>
            <a:ext cx="8596668" cy="840828"/>
          </a:xfrm>
        </p:spPr>
        <p:txBody>
          <a:bodyPr/>
          <a:lstStyle/>
          <a:p>
            <a:pPr algn="ctr"/>
            <a:r>
              <a:rPr lang="en-US" b="1" dirty="0"/>
              <a:t>Entries</a:t>
            </a:r>
            <a:r>
              <a:rPr lang="en-US" sz="3600" b="1" dirty="0"/>
              <a:t> Submitted for Consideration</a:t>
            </a:r>
            <a:endParaRPr lang="en-US" b="1" dirty="0"/>
          </a:p>
        </p:txBody>
      </p:sp>
      <p:sp>
        <p:nvSpPr>
          <p:cNvPr id="3" name="Content Placeholder 2">
            <a:extLst>
              <a:ext uri="{FF2B5EF4-FFF2-40B4-BE49-F238E27FC236}">
                <a16:creationId xmlns:a16="http://schemas.microsoft.com/office/drawing/2014/main" id="{748C9211-9040-F811-BEF8-20E751BA7754}"/>
              </a:ext>
            </a:extLst>
          </p:cNvPr>
          <p:cNvSpPr>
            <a:spLocks noGrp="1"/>
          </p:cNvSpPr>
          <p:nvPr>
            <p:ph idx="1"/>
          </p:nvPr>
        </p:nvSpPr>
        <p:spPr>
          <a:xfrm>
            <a:off x="2512070" y="1268926"/>
            <a:ext cx="6884275" cy="5257998"/>
          </a:xfrm>
        </p:spPr>
        <p:txBody>
          <a:bodyPr>
            <a:normAutofit fontScale="92500" lnSpcReduction="10000"/>
          </a:bodyPr>
          <a:lstStyle/>
          <a:p>
            <a:r>
              <a:rPr lang="en-US" sz="2800" i="1" dirty="0"/>
              <a:t>Charlotte, NC</a:t>
            </a:r>
          </a:p>
          <a:p>
            <a:pPr lvl="1">
              <a:buFont typeface="Wingdings" pitchFamily="2" charset="2"/>
              <a:buChar char="v"/>
            </a:pPr>
            <a:r>
              <a:rPr lang="en-US" sz="2600" dirty="0"/>
              <a:t>Filling in the Gap!</a:t>
            </a:r>
          </a:p>
          <a:p>
            <a:pPr lvl="1">
              <a:buFont typeface="Wingdings" pitchFamily="2" charset="2"/>
              <a:buChar char="v"/>
            </a:pPr>
            <a:r>
              <a:rPr lang="en-US" sz="2600" dirty="0"/>
              <a:t>Banishing Book Deserts</a:t>
            </a:r>
          </a:p>
          <a:p>
            <a:pPr lvl="1">
              <a:buFont typeface="Wingdings" pitchFamily="2" charset="2"/>
              <a:buChar char="v"/>
            </a:pPr>
            <a:r>
              <a:rPr lang="en-US" sz="2600" dirty="0"/>
              <a:t>A Little Bit of Faith</a:t>
            </a:r>
          </a:p>
          <a:p>
            <a:pPr lvl="1">
              <a:buFont typeface="Wingdings" pitchFamily="2" charset="2"/>
              <a:buChar char="v"/>
            </a:pPr>
            <a:r>
              <a:rPr lang="en-US" sz="2600" dirty="0"/>
              <a:t>Celebrating with a Purpose</a:t>
            </a:r>
          </a:p>
          <a:p>
            <a:r>
              <a:rPr lang="en-US" sz="2800" i="1" dirty="0"/>
              <a:t>Gainesville, FL</a:t>
            </a:r>
          </a:p>
          <a:p>
            <a:pPr lvl="1">
              <a:buFont typeface="Wingdings" pitchFamily="2" charset="2"/>
              <a:buChar char="v"/>
            </a:pPr>
            <a:r>
              <a:rPr lang="en-US" sz="2600" dirty="0"/>
              <a:t>Displaced Homemaker Program</a:t>
            </a:r>
          </a:p>
          <a:p>
            <a:pPr lvl="1">
              <a:buFont typeface="Wingdings" pitchFamily="2" charset="2"/>
              <a:buChar char="v"/>
            </a:pPr>
            <a:r>
              <a:rPr lang="en-US" sz="2600" dirty="0"/>
              <a:t>Boo at the Zoo Book Give away</a:t>
            </a:r>
          </a:p>
          <a:p>
            <a:r>
              <a:rPr lang="en-US" sz="2800" i="1" dirty="0"/>
              <a:t>Lake City, FL</a:t>
            </a:r>
          </a:p>
          <a:p>
            <a:pPr lvl="1">
              <a:buFont typeface="Wingdings" pitchFamily="2" charset="2"/>
              <a:buChar char="v"/>
            </a:pPr>
            <a:r>
              <a:rPr lang="en-US" sz="2600" dirty="0"/>
              <a:t>Expanding Hope-Mi Esperanza</a:t>
            </a:r>
          </a:p>
          <a:p>
            <a:pPr lvl="1">
              <a:buFont typeface="Wingdings" pitchFamily="2" charset="2"/>
              <a:buChar char="v"/>
            </a:pPr>
            <a:r>
              <a:rPr lang="en-US" sz="2600" dirty="0"/>
              <a:t>Make a Difference Day-Fall Into Reading </a:t>
            </a:r>
          </a:p>
          <a:p>
            <a:pPr lvl="1">
              <a:buFont typeface="Wingdings" pitchFamily="2" charset="2"/>
              <a:buChar char="v"/>
            </a:pPr>
            <a:endParaRPr lang="en-US" sz="2600" dirty="0"/>
          </a:p>
          <a:p>
            <a:pPr marL="0" indent="0">
              <a:buNone/>
            </a:pPr>
            <a:endParaRPr lang="en-US" sz="2400" dirty="0"/>
          </a:p>
        </p:txBody>
      </p:sp>
      <p:pic>
        <p:nvPicPr>
          <p:cNvPr id="4" name="Picture 3">
            <a:extLst>
              <a:ext uri="{FF2B5EF4-FFF2-40B4-BE49-F238E27FC236}">
                <a16:creationId xmlns:a16="http://schemas.microsoft.com/office/drawing/2014/main" id="{1CEC0B60-3BC9-2529-CE96-1554C0B73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847" y="1303284"/>
            <a:ext cx="2241223" cy="2231768"/>
          </a:xfrm>
          <a:prstGeom prst="rect">
            <a:avLst/>
          </a:prstGeom>
        </p:spPr>
      </p:pic>
    </p:spTree>
    <p:extLst>
      <p:ext uri="{BB962C8B-B14F-4D97-AF65-F5344CB8AC3E}">
        <p14:creationId xmlns:p14="http://schemas.microsoft.com/office/powerpoint/2010/main" val="1562792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olores Hall serving refreshments">
            <a:extLst>
              <a:ext uri="{FF2B5EF4-FFF2-40B4-BE49-F238E27FC236}">
                <a16:creationId xmlns:a16="http://schemas.microsoft.com/office/drawing/2014/main" id="{B9359304-0163-C6D6-814F-1924BD0949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661"/>
          <a:stretch>
            <a:fillRect/>
          </a:stretch>
        </p:blipFill>
        <p:spPr bwMode="auto">
          <a:xfrm>
            <a:off x="697583" y="668635"/>
            <a:ext cx="3078572" cy="35306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A group of people sitting at tables&#10;&#10;Description automatically generated">
            <a:extLst>
              <a:ext uri="{FF2B5EF4-FFF2-40B4-BE49-F238E27FC236}">
                <a16:creationId xmlns:a16="http://schemas.microsoft.com/office/drawing/2014/main" id="{C05D8B30-0985-21B3-93FF-BAFA8F2E7F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599"/>
          <a:stretch>
            <a:fillRect/>
          </a:stretch>
        </p:blipFill>
        <p:spPr bwMode="auto">
          <a:xfrm>
            <a:off x="4165013" y="2177590"/>
            <a:ext cx="6104016" cy="3902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681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9BA77-8A67-EFBE-9A67-4F7636E70332}"/>
              </a:ext>
            </a:extLst>
          </p:cNvPr>
          <p:cNvSpPr>
            <a:spLocks noGrp="1"/>
          </p:cNvSpPr>
          <p:nvPr>
            <p:ph type="ctrTitle"/>
          </p:nvPr>
        </p:nvSpPr>
        <p:spPr>
          <a:xfrm>
            <a:off x="1507067" y="63966"/>
            <a:ext cx="7766936" cy="1646302"/>
          </a:xfrm>
        </p:spPr>
        <p:txBody>
          <a:bodyPr/>
          <a:lstStyle/>
          <a:p>
            <a:pPr algn="ctr"/>
            <a:r>
              <a:rPr lang="en-US" sz="4000" b="1" dirty="0"/>
              <a:t>Altrusa District</a:t>
            </a:r>
            <a:r>
              <a:rPr lang="en-US" b="1" dirty="0"/>
              <a:t> </a:t>
            </a:r>
            <a:r>
              <a:rPr lang="en-US" sz="4000" b="1" dirty="0"/>
              <a:t>Three Foundation Awards 1</a:t>
            </a:r>
            <a:r>
              <a:rPr lang="en-US" sz="4000" b="1" baseline="30000" dirty="0"/>
              <a:t>st</a:t>
            </a:r>
            <a:r>
              <a:rPr lang="en-US" sz="4000" b="1" dirty="0"/>
              <a:t> Place</a:t>
            </a:r>
          </a:p>
        </p:txBody>
      </p:sp>
      <p:sp>
        <p:nvSpPr>
          <p:cNvPr id="3" name="Subtitle 2">
            <a:extLst>
              <a:ext uri="{FF2B5EF4-FFF2-40B4-BE49-F238E27FC236}">
                <a16:creationId xmlns:a16="http://schemas.microsoft.com/office/drawing/2014/main" id="{9C0D9750-8F22-430B-7CBE-5CE73918DC47}"/>
              </a:ext>
            </a:extLst>
          </p:cNvPr>
          <p:cNvSpPr>
            <a:spLocks noGrp="1"/>
          </p:cNvSpPr>
          <p:nvPr>
            <p:ph type="subTitle" idx="1"/>
          </p:nvPr>
        </p:nvSpPr>
        <p:spPr>
          <a:xfrm>
            <a:off x="2846092" y="2074327"/>
            <a:ext cx="7766935" cy="4137938"/>
          </a:xfrm>
        </p:spPr>
        <p:txBody>
          <a:bodyPr>
            <a:normAutofit/>
          </a:bodyPr>
          <a:lstStyle/>
          <a:p>
            <a:pPr algn="l" rtl="0"/>
            <a:r>
              <a:rPr lang="en-US" b="1" dirty="0">
                <a:solidFill>
                  <a:schemeClr val="tx1"/>
                </a:solidFill>
                <a:effectLst/>
                <a:latin typeface="Helvetica Neue" panose="02000503000000020004" pitchFamily="2" charset="0"/>
              </a:rPr>
              <a:t>1. Lucille Spillers Alexander ASTRA Award</a:t>
            </a:r>
            <a:endParaRPr lang="en-US" dirty="0">
              <a:solidFill>
                <a:schemeClr val="tx1"/>
              </a:solidFill>
              <a:effectLst/>
              <a:latin typeface="Helvetica Neue" panose="02000503000000020004" pitchFamily="2" charset="0"/>
            </a:endParaRPr>
          </a:p>
          <a:p>
            <a:pPr algn="l"/>
            <a:r>
              <a:rPr lang="en-US" dirty="0">
                <a:solidFill>
                  <a:schemeClr val="tx1"/>
                </a:solidFill>
                <a:effectLst/>
                <a:latin typeface="Helvetica Neue" panose="02000503000000020004" pitchFamily="2" charset="0"/>
              </a:rPr>
              <a:t>	Lake City, Florida - </a:t>
            </a:r>
            <a:r>
              <a:rPr lang="en-US" dirty="0">
                <a:solidFill>
                  <a:schemeClr val="tx1"/>
                </a:solidFill>
                <a:latin typeface="Helvetica Neue" panose="02000503000000020004" pitchFamily="2" charset="0"/>
              </a:rPr>
              <a:t>RSGA Red Carpet Event</a:t>
            </a:r>
          </a:p>
          <a:p>
            <a:pPr algn="l" rtl="0"/>
            <a:r>
              <a:rPr lang="en-US" b="1" dirty="0">
                <a:solidFill>
                  <a:srgbClr val="26282A"/>
                </a:solidFill>
                <a:effectLst/>
                <a:latin typeface="Helvetica Neue" panose="02000503000000020004" pitchFamily="2" charset="0"/>
              </a:rPr>
              <a:t>2. Richard Ward Ulrich Environmental Service Award </a:t>
            </a:r>
            <a:endParaRPr lang="en-US" dirty="0">
              <a:solidFill>
                <a:srgbClr val="26282A"/>
              </a:solidFill>
              <a:effectLst/>
              <a:latin typeface="Helvetica Neue" panose="02000503000000020004" pitchFamily="2" charset="0"/>
            </a:endParaRPr>
          </a:p>
          <a:p>
            <a:pPr algn="l"/>
            <a:r>
              <a:rPr lang="en-US" dirty="0">
                <a:solidFill>
                  <a:srgbClr val="26282A"/>
                </a:solidFill>
                <a:effectLst/>
                <a:latin typeface="Helvetica Neue" panose="02000503000000020004" pitchFamily="2" charset="0"/>
              </a:rPr>
              <a:t>	Lake County, Florida - </a:t>
            </a:r>
            <a:r>
              <a:rPr lang="en-US" dirty="0">
                <a:solidFill>
                  <a:srgbClr val="26282A"/>
                </a:solidFill>
                <a:latin typeface="Helvetica Neue" panose="02000503000000020004" pitchFamily="2" charset="0"/>
              </a:rPr>
              <a:t>“Bag Recycling” – Cleaner Future for Florida</a:t>
            </a:r>
          </a:p>
          <a:p>
            <a:pPr algn="l"/>
            <a:r>
              <a:rPr lang="en-US" b="1" dirty="0">
                <a:solidFill>
                  <a:srgbClr val="26282A"/>
                </a:solidFill>
                <a:effectLst/>
                <a:latin typeface="Helvetica Neue" panose="02000503000000020004" pitchFamily="2" charset="0"/>
              </a:rPr>
              <a:t>3. Wilma B. Hogan Literacy Service Award</a:t>
            </a:r>
            <a:endParaRPr lang="en-US" dirty="0">
              <a:solidFill>
                <a:srgbClr val="26282A"/>
              </a:solidFill>
              <a:effectLst/>
              <a:latin typeface="Helvetica Neue" panose="02000503000000020004" pitchFamily="2" charset="0"/>
            </a:endParaRPr>
          </a:p>
          <a:p>
            <a:pPr algn="l"/>
            <a:r>
              <a:rPr lang="en-US" dirty="0">
                <a:solidFill>
                  <a:srgbClr val="26282A"/>
                </a:solidFill>
                <a:effectLst/>
                <a:latin typeface="Helvetica Neue" panose="02000503000000020004" pitchFamily="2" charset="0"/>
              </a:rPr>
              <a:t>	Charlotte, NC – </a:t>
            </a:r>
            <a:r>
              <a:rPr lang="en-US" dirty="0">
                <a:solidFill>
                  <a:srgbClr val="26282A"/>
                </a:solidFill>
                <a:latin typeface="Helvetica Neue" panose="02000503000000020004" pitchFamily="2" charset="0"/>
              </a:rPr>
              <a:t>Banishing Book Deserts</a:t>
            </a:r>
            <a:endParaRPr lang="en-US" sz="1200" dirty="0">
              <a:solidFill>
                <a:srgbClr val="500050"/>
              </a:solidFill>
              <a:effectLst/>
              <a:latin typeface="Helvetica Neue" panose="02000503000000020004" pitchFamily="2" charset="0"/>
            </a:endParaRPr>
          </a:p>
          <a:p>
            <a:pPr algn="l"/>
            <a:r>
              <a:rPr lang="en-US" b="1" dirty="0">
                <a:solidFill>
                  <a:srgbClr val="26282A"/>
                </a:solidFill>
                <a:effectLst/>
                <a:latin typeface="Helvetica Neue" panose="02000503000000020004" pitchFamily="2" charset="0"/>
              </a:rPr>
              <a:t>4. Vocational Services Award</a:t>
            </a:r>
            <a:endParaRPr lang="en-US" dirty="0">
              <a:solidFill>
                <a:srgbClr val="500050"/>
              </a:solidFill>
              <a:effectLst/>
              <a:latin typeface="Helvetica Neue" panose="02000503000000020004" pitchFamily="2" charset="0"/>
            </a:endParaRPr>
          </a:p>
          <a:p>
            <a:pPr algn="l"/>
            <a:r>
              <a:rPr lang="en-US" dirty="0">
                <a:solidFill>
                  <a:srgbClr val="26282A"/>
                </a:solidFill>
                <a:effectLst/>
                <a:latin typeface="Helvetica Neue" panose="02000503000000020004" pitchFamily="2" charset="0"/>
              </a:rPr>
              <a:t>	Spartanburg</a:t>
            </a:r>
            <a:r>
              <a:rPr lang="en-US" dirty="0">
                <a:solidFill>
                  <a:srgbClr val="26282A"/>
                </a:solidFill>
                <a:latin typeface="Helvetica Neue" panose="02000503000000020004" pitchFamily="2" charset="0"/>
              </a:rPr>
              <a:t>, SC </a:t>
            </a:r>
            <a:r>
              <a:rPr lang="en-US" dirty="0">
                <a:solidFill>
                  <a:srgbClr val="26282A"/>
                </a:solidFill>
                <a:effectLst/>
                <a:latin typeface="Helvetica Neue" panose="02000503000000020004" pitchFamily="2" charset="0"/>
              </a:rPr>
              <a:t>– </a:t>
            </a:r>
            <a:r>
              <a:rPr lang="en-US" dirty="0">
                <a:solidFill>
                  <a:srgbClr val="26282A"/>
                </a:solidFill>
                <a:latin typeface="Helvetica Neue" panose="02000503000000020004" pitchFamily="2" charset="0"/>
              </a:rPr>
              <a:t>The Eula Sherman Vocational Scholarship</a:t>
            </a:r>
          </a:p>
          <a:p>
            <a:pPr algn="l"/>
            <a:r>
              <a:rPr lang="en-US" b="1" dirty="0">
                <a:solidFill>
                  <a:srgbClr val="26282A"/>
                </a:solidFill>
                <a:effectLst/>
                <a:latin typeface="Helvetica Neue" panose="02000503000000020004" pitchFamily="2" charset="0"/>
              </a:rPr>
              <a:t>5. Cassie S. Dollar Rehabilitative Service Award</a:t>
            </a:r>
            <a:endParaRPr lang="en-US" b="1" dirty="0">
              <a:solidFill>
                <a:srgbClr val="26282A"/>
              </a:solidFill>
              <a:latin typeface="Helvetica Neue" panose="02000503000000020004" pitchFamily="2" charset="0"/>
            </a:endParaRPr>
          </a:p>
          <a:p>
            <a:pPr algn="l"/>
            <a:r>
              <a:rPr lang="en-US" dirty="0">
                <a:solidFill>
                  <a:srgbClr val="26282A"/>
                </a:solidFill>
                <a:effectLst/>
                <a:latin typeface="Helvetica Neue" panose="02000503000000020004" pitchFamily="2" charset="0"/>
              </a:rPr>
              <a:t>	Raleigh, NC </a:t>
            </a:r>
            <a:r>
              <a:rPr lang="en-US" dirty="0">
                <a:solidFill>
                  <a:srgbClr val="26282A"/>
                </a:solidFill>
                <a:latin typeface="Helvetica Neue" panose="02000503000000020004" pitchFamily="2" charset="0"/>
              </a:rPr>
              <a:t>- Wake County VIPs  (Visually Impaired Persons)</a:t>
            </a:r>
          </a:p>
          <a:p>
            <a:pPr algn="ctr" rtl="0"/>
            <a:endParaRPr lang="en-US" dirty="0">
              <a:solidFill>
                <a:srgbClr val="26282A"/>
              </a:solidFill>
              <a:effectLst/>
              <a:latin typeface="Helvetica Neue" panose="02000503000000020004" pitchFamily="2" charset="0"/>
            </a:endParaRPr>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B280C33D-C5B7-CF0F-603C-01A4C4388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90" y="2370144"/>
            <a:ext cx="1984166" cy="1975612"/>
          </a:xfrm>
          <a:prstGeom prst="rect">
            <a:avLst/>
          </a:prstGeom>
        </p:spPr>
      </p:pic>
    </p:spTree>
    <p:extLst>
      <p:ext uri="{BB962C8B-B14F-4D97-AF65-F5344CB8AC3E}">
        <p14:creationId xmlns:p14="http://schemas.microsoft.com/office/powerpoint/2010/main" val="3772675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B53C8-F1A8-2E84-BC2B-15350363CBE5}"/>
              </a:ext>
            </a:extLst>
          </p:cNvPr>
          <p:cNvSpPr>
            <a:spLocks noGrp="1"/>
          </p:cNvSpPr>
          <p:nvPr>
            <p:ph type="ctrTitle"/>
          </p:nvPr>
        </p:nvSpPr>
        <p:spPr>
          <a:xfrm>
            <a:off x="1948502" y="3429000"/>
            <a:ext cx="7766936" cy="1646302"/>
          </a:xfrm>
        </p:spPr>
        <p:txBody>
          <a:bodyPr/>
          <a:lstStyle/>
          <a:p>
            <a:pPr algn="l"/>
            <a:br>
              <a:rPr lang="en-US" dirty="0"/>
            </a:br>
            <a:br>
              <a:rPr lang="en-US" dirty="0"/>
            </a:br>
            <a:br>
              <a:rPr lang="en-US" dirty="0"/>
            </a:br>
            <a:r>
              <a:rPr lang="en-US" dirty="0"/>
              <a:t>Thank you for all the outstanding projects that you support in your communities!!</a:t>
            </a:r>
          </a:p>
        </p:txBody>
      </p:sp>
    </p:spTree>
    <p:extLst>
      <p:ext uri="{BB962C8B-B14F-4D97-AF65-F5344CB8AC3E}">
        <p14:creationId xmlns:p14="http://schemas.microsoft.com/office/powerpoint/2010/main" val="3243954034"/>
      </p:ext>
    </p:extLst>
  </p:cSld>
  <p:clrMapOvr>
    <a:masterClrMapping/>
  </p:clrMapOvr>
  <mc:AlternateContent xmlns:mc="http://schemas.openxmlformats.org/markup-compatibility/2006" xmlns:p14="http://schemas.microsoft.com/office/powerpoint/2010/main">
    <mc:Choice Requires="p14">
      <p:transition spd="slow" p14:dur="2500">
        <p:checker dir="vert"/>
        <p:sndAc>
          <p:stSnd>
            <p:snd r:embed="rId3" name="applause.wav"/>
          </p:stSnd>
        </p:sndAc>
      </p:transition>
    </mc:Choice>
    <mc:Fallback xmlns="">
      <p:transition spd="slow">
        <p:checker dir="vert"/>
        <p:sndAc>
          <p:stSnd>
            <p:snd r:embed="rId4" name="applause.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764E-C207-2716-AECB-3A480CC7D9C1}"/>
              </a:ext>
            </a:extLst>
          </p:cNvPr>
          <p:cNvSpPr>
            <a:spLocks noGrp="1"/>
          </p:cNvSpPr>
          <p:nvPr>
            <p:ph type="title"/>
          </p:nvPr>
        </p:nvSpPr>
        <p:spPr>
          <a:xfrm>
            <a:off x="940093" y="462456"/>
            <a:ext cx="8596668" cy="840828"/>
          </a:xfrm>
        </p:spPr>
        <p:txBody>
          <a:bodyPr/>
          <a:lstStyle/>
          <a:p>
            <a:pPr algn="ctr"/>
            <a:r>
              <a:rPr lang="en-US" b="1" dirty="0"/>
              <a:t>Entries</a:t>
            </a:r>
            <a:r>
              <a:rPr lang="en-US" sz="3600" b="1" dirty="0"/>
              <a:t> Submitted for Consideration</a:t>
            </a:r>
            <a:endParaRPr lang="en-US" b="1" dirty="0"/>
          </a:p>
        </p:txBody>
      </p:sp>
      <p:sp>
        <p:nvSpPr>
          <p:cNvPr id="3" name="Content Placeholder 2">
            <a:extLst>
              <a:ext uri="{FF2B5EF4-FFF2-40B4-BE49-F238E27FC236}">
                <a16:creationId xmlns:a16="http://schemas.microsoft.com/office/drawing/2014/main" id="{748C9211-9040-F811-BEF8-20E751BA7754}"/>
              </a:ext>
            </a:extLst>
          </p:cNvPr>
          <p:cNvSpPr>
            <a:spLocks noGrp="1"/>
          </p:cNvSpPr>
          <p:nvPr>
            <p:ph idx="1"/>
          </p:nvPr>
        </p:nvSpPr>
        <p:spPr>
          <a:xfrm>
            <a:off x="2512070" y="1268926"/>
            <a:ext cx="6884275" cy="5257998"/>
          </a:xfrm>
        </p:spPr>
        <p:txBody>
          <a:bodyPr>
            <a:normAutofit lnSpcReduction="10000"/>
          </a:bodyPr>
          <a:lstStyle/>
          <a:p>
            <a:r>
              <a:rPr lang="en-US" sz="2800" i="1" dirty="0"/>
              <a:t>Lake City, FL</a:t>
            </a:r>
          </a:p>
          <a:p>
            <a:pPr lvl="1">
              <a:buFont typeface="Wingdings" pitchFamily="2" charset="2"/>
              <a:buChar char="v"/>
            </a:pPr>
            <a:r>
              <a:rPr lang="en-US" sz="2600" dirty="0"/>
              <a:t>Full Tummies, Full Attention:  Backpack Project </a:t>
            </a:r>
          </a:p>
          <a:p>
            <a:pPr lvl="1">
              <a:buFont typeface="Wingdings" pitchFamily="2" charset="2"/>
              <a:buChar char="v"/>
            </a:pPr>
            <a:r>
              <a:rPr lang="en-US" sz="2600" dirty="0"/>
              <a:t>Happy House Garden Revitalization Project</a:t>
            </a:r>
          </a:p>
          <a:p>
            <a:pPr lvl="1">
              <a:buFont typeface="Wingdings" pitchFamily="2" charset="2"/>
              <a:buChar char="v"/>
            </a:pPr>
            <a:r>
              <a:rPr lang="en-US" sz="2600" dirty="0"/>
              <a:t>RSGA Red Carpet Event</a:t>
            </a:r>
          </a:p>
          <a:p>
            <a:r>
              <a:rPr lang="en-US" sz="2800" i="1" dirty="0"/>
              <a:t>Lake County, FL</a:t>
            </a:r>
          </a:p>
          <a:p>
            <a:pPr lvl="1">
              <a:buFont typeface="Wingdings" pitchFamily="2" charset="2"/>
              <a:buChar char="v"/>
            </a:pPr>
            <a:r>
              <a:rPr lang="en-US" sz="2600" dirty="0"/>
              <a:t>“Bag Recycling” – A Cleaner Future for Florida</a:t>
            </a:r>
          </a:p>
          <a:p>
            <a:pPr lvl="1">
              <a:buFont typeface="Wingdings" pitchFamily="2" charset="2"/>
              <a:buChar char="v"/>
            </a:pPr>
            <a:r>
              <a:rPr lang="en-US" sz="2600" dirty="0"/>
              <a:t>Brighter Futures</a:t>
            </a:r>
          </a:p>
          <a:p>
            <a:pPr lvl="1">
              <a:buFont typeface="Wingdings" pitchFamily="2" charset="2"/>
              <a:buChar char="v"/>
            </a:pPr>
            <a:r>
              <a:rPr lang="en-US" sz="2600" dirty="0"/>
              <a:t>Read to Succeed</a:t>
            </a:r>
          </a:p>
          <a:p>
            <a:pPr marL="0" indent="0">
              <a:buNone/>
            </a:pPr>
            <a:endParaRPr lang="en-US" sz="2400" dirty="0"/>
          </a:p>
        </p:txBody>
      </p:sp>
      <p:pic>
        <p:nvPicPr>
          <p:cNvPr id="4" name="Picture 3">
            <a:extLst>
              <a:ext uri="{FF2B5EF4-FFF2-40B4-BE49-F238E27FC236}">
                <a16:creationId xmlns:a16="http://schemas.microsoft.com/office/drawing/2014/main" id="{1CEC0B60-3BC9-2529-CE96-1554C0B73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16" y="1303284"/>
            <a:ext cx="2295254" cy="2307182"/>
          </a:xfrm>
          <a:prstGeom prst="rect">
            <a:avLst/>
          </a:prstGeom>
        </p:spPr>
      </p:pic>
    </p:spTree>
    <p:extLst>
      <p:ext uri="{BB962C8B-B14F-4D97-AF65-F5344CB8AC3E}">
        <p14:creationId xmlns:p14="http://schemas.microsoft.com/office/powerpoint/2010/main" val="2211186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764E-C207-2716-AECB-3A480CC7D9C1}"/>
              </a:ext>
            </a:extLst>
          </p:cNvPr>
          <p:cNvSpPr>
            <a:spLocks noGrp="1"/>
          </p:cNvSpPr>
          <p:nvPr>
            <p:ph type="title"/>
          </p:nvPr>
        </p:nvSpPr>
        <p:spPr>
          <a:xfrm>
            <a:off x="940093" y="462456"/>
            <a:ext cx="8596668" cy="840828"/>
          </a:xfrm>
        </p:spPr>
        <p:txBody>
          <a:bodyPr/>
          <a:lstStyle/>
          <a:p>
            <a:pPr algn="ctr"/>
            <a:r>
              <a:rPr lang="en-US" b="1" dirty="0"/>
              <a:t>Entries</a:t>
            </a:r>
            <a:r>
              <a:rPr lang="en-US" sz="3600" b="1" dirty="0"/>
              <a:t> Submitted for Consideration</a:t>
            </a:r>
            <a:endParaRPr lang="en-US" b="1" dirty="0"/>
          </a:p>
        </p:txBody>
      </p:sp>
      <p:sp>
        <p:nvSpPr>
          <p:cNvPr id="3" name="Content Placeholder 2">
            <a:extLst>
              <a:ext uri="{FF2B5EF4-FFF2-40B4-BE49-F238E27FC236}">
                <a16:creationId xmlns:a16="http://schemas.microsoft.com/office/drawing/2014/main" id="{748C9211-9040-F811-BEF8-20E751BA7754}"/>
              </a:ext>
            </a:extLst>
          </p:cNvPr>
          <p:cNvSpPr>
            <a:spLocks noGrp="1"/>
          </p:cNvSpPr>
          <p:nvPr>
            <p:ph idx="1"/>
          </p:nvPr>
        </p:nvSpPr>
        <p:spPr>
          <a:xfrm>
            <a:off x="2512070" y="1268926"/>
            <a:ext cx="6884275" cy="5000494"/>
          </a:xfrm>
        </p:spPr>
        <p:txBody>
          <a:bodyPr>
            <a:normAutofit fontScale="92500" lnSpcReduction="10000"/>
          </a:bodyPr>
          <a:lstStyle/>
          <a:p>
            <a:r>
              <a:rPr lang="en-US" sz="2800" i="1" dirty="0"/>
              <a:t>Raleigh, NC</a:t>
            </a:r>
          </a:p>
          <a:p>
            <a:pPr lvl="1">
              <a:buFont typeface="Wingdings" pitchFamily="2" charset="2"/>
              <a:buChar char="v"/>
            </a:pPr>
            <a:r>
              <a:rPr lang="en-US" sz="2600" dirty="0"/>
              <a:t>Multi-Generation Literacy Project</a:t>
            </a:r>
          </a:p>
          <a:p>
            <a:pPr lvl="1">
              <a:buFont typeface="Wingdings" pitchFamily="2" charset="2"/>
              <a:buChar char="v"/>
            </a:pPr>
            <a:r>
              <a:rPr lang="en-US" sz="2600" dirty="0"/>
              <a:t>Wake County VIPs (Visually Impaired Persons)</a:t>
            </a:r>
          </a:p>
          <a:p>
            <a:pPr lvl="1">
              <a:buFont typeface="Wingdings" pitchFamily="2" charset="2"/>
              <a:buChar char="v"/>
            </a:pPr>
            <a:r>
              <a:rPr lang="en-US" sz="2600" dirty="0"/>
              <a:t>Engaging Our Community to Recycle Hazardous Waste</a:t>
            </a:r>
          </a:p>
          <a:p>
            <a:r>
              <a:rPr lang="en-US" sz="2800" i="1" dirty="0"/>
              <a:t>Spartanburg, SC</a:t>
            </a:r>
          </a:p>
          <a:p>
            <a:pPr lvl="1">
              <a:buFont typeface="Wingdings" pitchFamily="2" charset="2"/>
              <a:buChar char="v"/>
            </a:pPr>
            <a:r>
              <a:rPr lang="en-US" sz="2600" dirty="0"/>
              <a:t>The Eula Sherman Vocational Scholarship</a:t>
            </a:r>
          </a:p>
          <a:p>
            <a:r>
              <a:rPr lang="en-US" sz="2800" i="1" dirty="0"/>
              <a:t>Starke, FL</a:t>
            </a:r>
          </a:p>
          <a:p>
            <a:pPr lvl="1">
              <a:buFont typeface="Wingdings" pitchFamily="2" charset="2"/>
              <a:buChar char="v"/>
            </a:pPr>
            <a:r>
              <a:rPr lang="en-US" sz="2600" dirty="0"/>
              <a:t>G.E.D. Service Project</a:t>
            </a:r>
          </a:p>
          <a:p>
            <a:pPr lvl="1">
              <a:buFont typeface="Wingdings" pitchFamily="2" charset="2"/>
              <a:buChar char="v"/>
            </a:pPr>
            <a:r>
              <a:rPr lang="en-US" sz="2600" dirty="0"/>
              <a:t>Christmas Carnival Literacy Project</a:t>
            </a:r>
          </a:p>
          <a:p>
            <a:endParaRPr lang="en-US" sz="2400" dirty="0"/>
          </a:p>
          <a:p>
            <a:endParaRPr lang="en-US" sz="2400" dirty="0"/>
          </a:p>
        </p:txBody>
      </p:sp>
      <p:pic>
        <p:nvPicPr>
          <p:cNvPr id="4" name="Picture 3">
            <a:extLst>
              <a:ext uri="{FF2B5EF4-FFF2-40B4-BE49-F238E27FC236}">
                <a16:creationId xmlns:a16="http://schemas.microsoft.com/office/drawing/2014/main" id="{1CEC0B60-3BC9-2529-CE96-1554C0B73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35" y="1268925"/>
            <a:ext cx="2235119" cy="2256699"/>
          </a:xfrm>
          <a:prstGeom prst="rect">
            <a:avLst/>
          </a:prstGeom>
        </p:spPr>
      </p:pic>
    </p:spTree>
    <p:extLst>
      <p:ext uri="{BB962C8B-B14F-4D97-AF65-F5344CB8AC3E}">
        <p14:creationId xmlns:p14="http://schemas.microsoft.com/office/powerpoint/2010/main" val="3852736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FDD1-7017-B7E4-88C2-3423B61ED1E7}"/>
              </a:ext>
            </a:extLst>
          </p:cNvPr>
          <p:cNvSpPr>
            <a:spLocks noGrp="1"/>
          </p:cNvSpPr>
          <p:nvPr>
            <p:ph type="title"/>
          </p:nvPr>
        </p:nvSpPr>
        <p:spPr>
          <a:xfrm>
            <a:off x="2606565" y="998482"/>
            <a:ext cx="6667437" cy="1570962"/>
          </a:xfrm>
        </p:spPr>
        <p:txBody>
          <a:bodyPr>
            <a:normAutofit fontScale="90000"/>
          </a:bodyPr>
          <a:lstStyle/>
          <a:p>
            <a:pPr algn="ctr"/>
            <a:br>
              <a:rPr lang="en-US" b="1" dirty="0">
                <a:solidFill>
                  <a:schemeClr val="tx1"/>
                </a:solidFill>
                <a:effectLst/>
                <a:latin typeface="Helvetica Neue" panose="02000503000000020004" pitchFamily="2" charset="0"/>
              </a:rPr>
            </a:br>
            <a:r>
              <a:rPr lang="en-US" b="1" dirty="0">
                <a:solidFill>
                  <a:schemeClr val="tx1"/>
                </a:solidFill>
                <a:effectLst/>
                <a:latin typeface="Helvetica Neue" panose="02000503000000020004" pitchFamily="2" charset="0"/>
              </a:rPr>
              <a:t>Lucile Spillers Alexander ASTRA Award</a:t>
            </a:r>
            <a:br>
              <a:rPr lang="en-US" dirty="0">
                <a:solidFill>
                  <a:schemeClr val="tx1"/>
                </a:solidFill>
                <a:effectLst/>
                <a:latin typeface="Helvetica Neue" panose="02000503000000020004" pitchFamily="2" charset="0"/>
              </a:rPr>
            </a:br>
            <a:endParaRPr lang="en-US" dirty="0"/>
          </a:p>
        </p:txBody>
      </p:sp>
      <p:sp>
        <p:nvSpPr>
          <p:cNvPr id="3" name="Text Placeholder 2">
            <a:extLst>
              <a:ext uri="{FF2B5EF4-FFF2-40B4-BE49-F238E27FC236}">
                <a16:creationId xmlns:a16="http://schemas.microsoft.com/office/drawing/2014/main" id="{0EA29E4C-806E-B7E0-CC60-AC51CCF40D7F}"/>
              </a:ext>
            </a:extLst>
          </p:cNvPr>
          <p:cNvSpPr>
            <a:spLocks noGrp="1"/>
          </p:cNvSpPr>
          <p:nvPr>
            <p:ph type="body" idx="1"/>
          </p:nvPr>
        </p:nvSpPr>
        <p:spPr>
          <a:xfrm>
            <a:off x="1997363" y="2799256"/>
            <a:ext cx="7388375" cy="2928882"/>
          </a:xfrm>
        </p:spPr>
        <p:txBody>
          <a:bodyPr>
            <a:normAutofit fontScale="62500" lnSpcReduction="20000"/>
          </a:bodyPr>
          <a:lstStyle/>
          <a:p>
            <a:pPr algn="ctr"/>
            <a:r>
              <a:rPr lang="en-US" sz="5100" b="1" dirty="0"/>
              <a:t>1st Place</a:t>
            </a:r>
          </a:p>
          <a:p>
            <a:pPr algn="ctr"/>
            <a:r>
              <a:rPr lang="en-US" sz="5100" b="1" dirty="0"/>
              <a:t> 147 Points </a:t>
            </a:r>
          </a:p>
          <a:p>
            <a:pPr algn="ctr"/>
            <a:r>
              <a:rPr lang="en-US" sz="5100" b="1" dirty="0"/>
              <a:t>Lake City, Florida</a:t>
            </a:r>
          </a:p>
          <a:p>
            <a:pPr algn="ctr"/>
            <a:r>
              <a:rPr lang="en-US" sz="5100" b="1" dirty="0"/>
              <a:t>RSGA Red Carpet Event</a:t>
            </a:r>
          </a:p>
          <a:p>
            <a:pPr algn="ctr"/>
            <a:endParaRPr lang="en-US" sz="5100" dirty="0"/>
          </a:p>
          <a:p>
            <a:pPr algn="ctr"/>
            <a:r>
              <a:rPr lang="en-US" sz="3200" dirty="0"/>
              <a:t>The award will be submitted to International for consideration</a:t>
            </a:r>
          </a:p>
        </p:txBody>
      </p:sp>
      <p:pic>
        <p:nvPicPr>
          <p:cNvPr id="4" name="Picture 3">
            <a:extLst>
              <a:ext uri="{FF2B5EF4-FFF2-40B4-BE49-F238E27FC236}">
                <a16:creationId xmlns:a16="http://schemas.microsoft.com/office/drawing/2014/main" id="{69C74834-DE0B-6361-8EEA-44C89E3B7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13" y="609600"/>
            <a:ext cx="1984166" cy="1959844"/>
          </a:xfrm>
          <a:prstGeom prst="rect">
            <a:avLst/>
          </a:prstGeom>
        </p:spPr>
      </p:pic>
    </p:spTree>
    <p:extLst>
      <p:ext uri="{BB962C8B-B14F-4D97-AF65-F5344CB8AC3E}">
        <p14:creationId xmlns:p14="http://schemas.microsoft.com/office/powerpoint/2010/main" val="3047425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C60B55-77E8-4BC8-EA28-9C8B14FD7A4E}"/>
              </a:ext>
            </a:extLst>
          </p:cNvPr>
          <p:cNvPicPr>
            <a:picLocks noChangeAspect="1"/>
          </p:cNvPicPr>
          <p:nvPr/>
        </p:nvPicPr>
        <p:blipFill>
          <a:blip r:embed="rId3"/>
          <a:srcRect l="55664" t="16875" r="6718" b="10609"/>
          <a:stretch>
            <a:fillRect/>
          </a:stretch>
        </p:blipFill>
        <p:spPr>
          <a:xfrm>
            <a:off x="1230196" y="603315"/>
            <a:ext cx="5005634" cy="2460396"/>
          </a:xfrm>
          <a:prstGeom prst="rect">
            <a:avLst/>
          </a:prstGeom>
        </p:spPr>
      </p:pic>
      <p:pic>
        <p:nvPicPr>
          <p:cNvPr id="2" name="Picture 1">
            <a:extLst>
              <a:ext uri="{FF2B5EF4-FFF2-40B4-BE49-F238E27FC236}">
                <a16:creationId xmlns:a16="http://schemas.microsoft.com/office/drawing/2014/main" id="{FF660071-D43F-BBDF-EFC6-6FF9A6732EB2}"/>
              </a:ext>
            </a:extLst>
          </p:cNvPr>
          <p:cNvPicPr>
            <a:picLocks noChangeAspect="1"/>
          </p:cNvPicPr>
          <p:nvPr/>
        </p:nvPicPr>
        <p:blipFill>
          <a:blip r:embed="rId3"/>
          <a:srcRect l="5788" t="13263" r="50630" b="19152"/>
          <a:stretch>
            <a:fillRect/>
          </a:stretch>
        </p:blipFill>
        <p:spPr>
          <a:xfrm>
            <a:off x="3186259" y="3605752"/>
            <a:ext cx="4865803" cy="2648933"/>
          </a:xfrm>
          <a:prstGeom prst="rect">
            <a:avLst/>
          </a:prstGeom>
        </p:spPr>
      </p:pic>
    </p:spTree>
    <p:extLst>
      <p:ext uri="{BB962C8B-B14F-4D97-AF65-F5344CB8AC3E}">
        <p14:creationId xmlns:p14="http://schemas.microsoft.com/office/powerpoint/2010/main" val="221611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FDD1-7017-B7E4-88C2-3423B61ED1E7}"/>
              </a:ext>
            </a:extLst>
          </p:cNvPr>
          <p:cNvSpPr>
            <a:spLocks noGrp="1"/>
          </p:cNvSpPr>
          <p:nvPr>
            <p:ph type="title"/>
          </p:nvPr>
        </p:nvSpPr>
        <p:spPr>
          <a:xfrm>
            <a:off x="2417379" y="1332494"/>
            <a:ext cx="7510887" cy="1382426"/>
          </a:xfrm>
        </p:spPr>
        <p:txBody>
          <a:bodyPr>
            <a:normAutofit fontScale="90000"/>
          </a:bodyPr>
          <a:lstStyle/>
          <a:p>
            <a:pPr algn="ctr"/>
            <a:br>
              <a:rPr lang="en-US" b="1" dirty="0">
                <a:solidFill>
                  <a:schemeClr val="tx1"/>
                </a:solidFill>
                <a:effectLst/>
                <a:latin typeface="Helvetica Neue" panose="02000503000000020004" pitchFamily="2" charset="0"/>
              </a:rPr>
            </a:br>
            <a:r>
              <a:rPr lang="en-US" b="1" dirty="0">
                <a:solidFill>
                  <a:srgbClr val="26282A"/>
                </a:solidFill>
                <a:effectLst/>
                <a:latin typeface="Helvetica Neue" panose="02000503000000020004" pitchFamily="2" charset="0"/>
              </a:rPr>
              <a:t>Richard Ward Ulrich Environmental Service Award </a:t>
            </a:r>
            <a:br>
              <a:rPr lang="en-US" dirty="0">
                <a:solidFill>
                  <a:srgbClr val="26282A"/>
                </a:solidFill>
                <a:effectLst/>
                <a:latin typeface="Helvetica Neue" panose="02000503000000020004" pitchFamily="2" charset="0"/>
              </a:rPr>
            </a:br>
            <a:br>
              <a:rPr lang="en-US" dirty="0">
                <a:solidFill>
                  <a:schemeClr val="tx1"/>
                </a:solidFill>
                <a:effectLst/>
                <a:latin typeface="Helvetica Neue" panose="02000503000000020004" pitchFamily="2" charset="0"/>
              </a:rPr>
            </a:br>
            <a:endParaRPr lang="en-US" dirty="0"/>
          </a:p>
        </p:txBody>
      </p:sp>
      <p:sp>
        <p:nvSpPr>
          <p:cNvPr id="3" name="Text Placeholder 2">
            <a:extLst>
              <a:ext uri="{FF2B5EF4-FFF2-40B4-BE49-F238E27FC236}">
                <a16:creationId xmlns:a16="http://schemas.microsoft.com/office/drawing/2014/main" id="{0EA29E4C-806E-B7E0-CC60-AC51CCF40D7F}"/>
              </a:ext>
            </a:extLst>
          </p:cNvPr>
          <p:cNvSpPr>
            <a:spLocks noGrp="1"/>
          </p:cNvSpPr>
          <p:nvPr>
            <p:ph type="body" idx="1"/>
          </p:nvPr>
        </p:nvSpPr>
        <p:spPr>
          <a:xfrm>
            <a:off x="791853" y="2714920"/>
            <a:ext cx="9775594" cy="2391022"/>
          </a:xfrm>
        </p:spPr>
        <p:txBody>
          <a:bodyPr>
            <a:noAutofit/>
          </a:bodyPr>
          <a:lstStyle/>
          <a:p>
            <a:pPr algn="ctr"/>
            <a:endParaRPr lang="en-US" sz="3600" b="1" dirty="0"/>
          </a:p>
          <a:p>
            <a:pPr algn="ctr"/>
            <a:r>
              <a:rPr lang="en-US" sz="3600" b="1" dirty="0"/>
              <a:t>3rd Place </a:t>
            </a:r>
          </a:p>
          <a:p>
            <a:pPr algn="ctr"/>
            <a:r>
              <a:rPr lang="en-US" sz="3600" b="1" dirty="0"/>
              <a:t>Lake City, Florida</a:t>
            </a:r>
          </a:p>
          <a:p>
            <a:pPr algn="ctr"/>
            <a:r>
              <a:rPr lang="en-US" sz="3600" dirty="0"/>
              <a:t>302 Points</a:t>
            </a:r>
          </a:p>
          <a:p>
            <a:pPr algn="ctr"/>
            <a:r>
              <a:rPr lang="en-US" sz="3600" dirty="0"/>
              <a:t>Happy House Garden Revitalization  Project</a:t>
            </a:r>
          </a:p>
        </p:txBody>
      </p:sp>
      <p:pic>
        <p:nvPicPr>
          <p:cNvPr id="4" name="Picture 3">
            <a:extLst>
              <a:ext uri="{FF2B5EF4-FFF2-40B4-BE49-F238E27FC236}">
                <a16:creationId xmlns:a16="http://schemas.microsoft.com/office/drawing/2014/main" id="{69C74834-DE0B-6361-8EEA-44C89E3B76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213" y="609600"/>
            <a:ext cx="1984166" cy="1963918"/>
          </a:xfrm>
          <a:prstGeom prst="rect">
            <a:avLst/>
          </a:prstGeom>
        </p:spPr>
      </p:pic>
    </p:spTree>
    <p:extLst>
      <p:ext uri="{BB962C8B-B14F-4D97-AF65-F5344CB8AC3E}">
        <p14:creationId xmlns:p14="http://schemas.microsoft.com/office/powerpoint/2010/main" val="3662563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5" name="arrow.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5F86E5-3AD6-6760-42AA-2CDB907680CC}"/>
              </a:ext>
            </a:extLst>
          </p:cNvPr>
          <p:cNvPicPr>
            <a:picLocks noChangeAspect="1"/>
          </p:cNvPicPr>
          <p:nvPr/>
        </p:nvPicPr>
        <p:blipFill>
          <a:blip r:embed="rId3"/>
          <a:stretch>
            <a:fillRect/>
          </a:stretch>
        </p:blipFill>
        <p:spPr>
          <a:xfrm>
            <a:off x="2621932" y="1"/>
            <a:ext cx="5304530" cy="6858000"/>
          </a:xfrm>
          <a:prstGeom prst="rect">
            <a:avLst/>
          </a:prstGeom>
        </p:spPr>
      </p:pic>
    </p:spTree>
    <p:extLst>
      <p:ext uri="{BB962C8B-B14F-4D97-AF65-F5344CB8AC3E}">
        <p14:creationId xmlns:p14="http://schemas.microsoft.com/office/powerpoint/2010/main" val="377881795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3743</TotalTime>
  <Words>1677</Words>
  <Application>Microsoft Office PowerPoint</Application>
  <PresentationFormat>Widescreen</PresentationFormat>
  <Paragraphs>205</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Helvetica Neue</vt:lpstr>
      <vt:lpstr>Trebuchet MS</vt:lpstr>
      <vt:lpstr>Wingdings</vt:lpstr>
      <vt:lpstr>Wingdings 3</vt:lpstr>
      <vt:lpstr>Facet</vt:lpstr>
      <vt:lpstr>Altrusa District Three Foundation Awards 2025</vt:lpstr>
      <vt:lpstr>Altrusa District Three Foundation Awards Clubs Who Submitted</vt:lpstr>
      <vt:lpstr>Entries Submitted for Consideration</vt:lpstr>
      <vt:lpstr>Entries Submitted for Consideration</vt:lpstr>
      <vt:lpstr>Entries Submitted for Consideration</vt:lpstr>
      <vt:lpstr> Lucile Spillers Alexander ASTRA Award </vt:lpstr>
      <vt:lpstr>PowerPoint Presentation</vt:lpstr>
      <vt:lpstr> Richard Ward Ulrich Environmental Service Award   </vt:lpstr>
      <vt:lpstr>PowerPoint Presentation</vt:lpstr>
      <vt:lpstr> Richard Ward Ulrich Environmental Service Award   </vt:lpstr>
      <vt:lpstr>PowerPoint Presentation</vt:lpstr>
      <vt:lpstr> Richard Ward Ulrich Environmental Service Award   </vt:lpstr>
      <vt:lpstr>PowerPoint Presentation</vt:lpstr>
      <vt:lpstr>  Wilma B. Hogan Literacy Service Award     </vt:lpstr>
      <vt:lpstr>PowerPoint Presentation</vt:lpstr>
      <vt:lpstr> Wilma B. Hogan Literacy Service Award     </vt:lpstr>
      <vt:lpstr>PowerPoint Presentation</vt:lpstr>
      <vt:lpstr>  Wilma B. Hogan Literacy Service Award     </vt:lpstr>
      <vt:lpstr>PowerPoint Presentation</vt:lpstr>
      <vt:lpstr>    Vocational Services  Award    </vt:lpstr>
      <vt:lpstr>PowerPoint Presentation</vt:lpstr>
      <vt:lpstr>   Vocational Services  Award    </vt:lpstr>
      <vt:lpstr>   Vocational Services  Award    </vt:lpstr>
      <vt:lpstr>PowerPoint Presentation</vt:lpstr>
      <vt:lpstr>   Cassie S. Dollar Rehabilitative Service Award     </vt:lpstr>
      <vt:lpstr>PowerPoint Presentation</vt:lpstr>
      <vt:lpstr>   Cassie S. Dollar Rehabilitative Service Award     </vt:lpstr>
      <vt:lpstr>PowerPoint Presentation</vt:lpstr>
      <vt:lpstr>   Cassie S. Dollar Rehabilitative Service Award     </vt:lpstr>
      <vt:lpstr>PowerPoint Presentation</vt:lpstr>
      <vt:lpstr>Altrusa District Three Foundation Awards 1st Place</vt:lpstr>
      <vt:lpstr>   Thank you for all the outstanding projects that you support in your communities!!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Three Foundation Awards Submissions</dc:title>
  <dc:creator>b10041</dc:creator>
  <cp:lastModifiedBy>Shannon Schell</cp:lastModifiedBy>
  <cp:revision>40</cp:revision>
  <cp:lastPrinted>2024-04-26T13:30:13Z</cp:lastPrinted>
  <dcterms:created xsi:type="dcterms:W3CDTF">2024-04-23T18:40:32Z</dcterms:created>
  <dcterms:modified xsi:type="dcterms:W3CDTF">2025-09-08T19:56:41Z</dcterms:modified>
</cp:coreProperties>
</file>